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 id="2147483864" r:id="rId2"/>
    <p:sldMasterId id="2147483876" r:id="rId3"/>
    <p:sldMasterId id="2147483888" r:id="rId4"/>
  </p:sldMasterIdLst>
  <p:notesMasterIdLst>
    <p:notesMasterId r:id="rId40"/>
  </p:notesMasterIdLst>
  <p:sldIdLst>
    <p:sldId id="359" r:id="rId5"/>
    <p:sldId id="315" r:id="rId6"/>
    <p:sldId id="380" r:id="rId7"/>
    <p:sldId id="355" r:id="rId8"/>
    <p:sldId id="379" r:id="rId9"/>
    <p:sldId id="361" r:id="rId10"/>
    <p:sldId id="344" r:id="rId11"/>
    <p:sldId id="375" r:id="rId12"/>
    <p:sldId id="381" r:id="rId13"/>
    <p:sldId id="343" r:id="rId14"/>
    <p:sldId id="373" r:id="rId15"/>
    <p:sldId id="323" r:id="rId16"/>
    <p:sldId id="346" r:id="rId17"/>
    <p:sldId id="322" r:id="rId18"/>
    <p:sldId id="324" r:id="rId19"/>
    <p:sldId id="342" r:id="rId20"/>
    <p:sldId id="360" r:id="rId21"/>
    <p:sldId id="325" r:id="rId22"/>
    <p:sldId id="385" r:id="rId23"/>
    <p:sldId id="337" r:id="rId24"/>
    <p:sldId id="351" r:id="rId25"/>
    <p:sldId id="384" r:id="rId26"/>
    <p:sldId id="378" r:id="rId27"/>
    <p:sldId id="340" r:id="rId28"/>
    <p:sldId id="352" r:id="rId29"/>
    <p:sldId id="353" r:id="rId30"/>
    <p:sldId id="382" r:id="rId31"/>
    <p:sldId id="365" r:id="rId32"/>
    <p:sldId id="383" r:id="rId33"/>
    <p:sldId id="256" r:id="rId34"/>
    <p:sldId id="377" r:id="rId35"/>
    <p:sldId id="314" r:id="rId36"/>
    <p:sldId id="330" r:id="rId37"/>
    <p:sldId id="331" r:id="rId38"/>
    <p:sldId id="33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F92E"/>
    <a:srgbClr val="FF3AC2"/>
    <a:srgbClr val="0070C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42"/>
    <p:restoredTop sz="96121"/>
  </p:normalViewPr>
  <p:slideViewPr>
    <p:cSldViewPr snapToGrid="0">
      <p:cViewPr>
        <p:scale>
          <a:sx n="136" d="100"/>
          <a:sy n="136" d="100"/>
        </p:scale>
        <p:origin x="568" y="-2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Sales Volume</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Units</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Sheet1!$A$2:$A$50</c:f>
              <c:strCache>
                <c:ptCount val="49"/>
                <c:pt idx="0">
                  <c:v>Jun-2026</c:v>
                </c:pt>
                <c:pt idx="1">
                  <c:v>Jul-2026</c:v>
                </c:pt>
                <c:pt idx="2">
                  <c:v>Aug-2026</c:v>
                </c:pt>
                <c:pt idx="3">
                  <c:v>Sep-2026</c:v>
                </c:pt>
                <c:pt idx="4">
                  <c:v>Oct-2026</c:v>
                </c:pt>
                <c:pt idx="5">
                  <c:v>Nov-2026</c:v>
                </c:pt>
                <c:pt idx="6">
                  <c:v>Dec-2026</c:v>
                </c:pt>
                <c:pt idx="7">
                  <c:v>Jan-2027</c:v>
                </c:pt>
                <c:pt idx="8">
                  <c:v>Feb-2027</c:v>
                </c:pt>
                <c:pt idx="9">
                  <c:v>Mar-2027</c:v>
                </c:pt>
                <c:pt idx="10">
                  <c:v>Apr-2027</c:v>
                </c:pt>
                <c:pt idx="11">
                  <c:v>May-2027</c:v>
                </c:pt>
                <c:pt idx="12">
                  <c:v>Jun-2027</c:v>
                </c:pt>
                <c:pt idx="13">
                  <c:v>Jul-2027</c:v>
                </c:pt>
                <c:pt idx="14">
                  <c:v>Aug-2027</c:v>
                </c:pt>
                <c:pt idx="15">
                  <c:v>Sep-2027</c:v>
                </c:pt>
                <c:pt idx="16">
                  <c:v>Oct-2027</c:v>
                </c:pt>
                <c:pt idx="17">
                  <c:v>Nov-2027</c:v>
                </c:pt>
                <c:pt idx="18">
                  <c:v>Dec-2027</c:v>
                </c:pt>
                <c:pt idx="19">
                  <c:v>Jan-2028</c:v>
                </c:pt>
                <c:pt idx="20">
                  <c:v>Feb-2028</c:v>
                </c:pt>
                <c:pt idx="21">
                  <c:v>Mar-2028</c:v>
                </c:pt>
                <c:pt idx="22">
                  <c:v>Apr-2028</c:v>
                </c:pt>
                <c:pt idx="23">
                  <c:v>May-2028</c:v>
                </c:pt>
                <c:pt idx="24">
                  <c:v>Jun-2028</c:v>
                </c:pt>
                <c:pt idx="25">
                  <c:v>Jul-2028</c:v>
                </c:pt>
                <c:pt idx="26">
                  <c:v>Aug-2028</c:v>
                </c:pt>
                <c:pt idx="27">
                  <c:v>Sep-2028</c:v>
                </c:pt>
                <c:pt idx="28">
                  <c:v>Oct-2028</c:v>
                </c:pt>
                <c:pt idx="29">
                  <c:v>Nov-2028</c:v>
                </c:pt>
                <c:pt idx="30">
                  <c:v>Dec-2028</c:v>
                </c:pt>
                <c:pt idx="31">
                  <c:v>Jan-2029</c:v>
                </c:pt>
                <c:pt idx="32">
                  <c:v>Feb-2029</c:v>
                </c:pt>
                <c:pt idx="33">
                  <c:v>Mar-2029</c:v>
                </c:pt>
                <c:pt idx="34">
                  <c:v>Apr-2029</c:v>
                </c:pt>
                <c:pt idx="35">
                  <c:v>May-2029</c:v>
                </c:pt>
                <c:pt idx="36">
                  <c:v>Jun-2029</c:v>
                </c:pt>
                <c:pt idx="37">
                  <c:v>Jul-2029</c:v>
                </c:pt>
                <c:pt idx="38">
                  <c:v>Aug-2029</c:v>
                </c:pt>
                <c:pt idx="39">
                  <c:v>Sep-2029</c:v>
                </c:pt>
                <c:pt idx="40">
                  <c:v>Oct-2029</c:v>
                </c:pt>
                <c:pt idx="41">
                  <c:v>Nov-2029</c:v>
                </c:pt>
                <c:pt idx="42">
                  <c:v>Dec-2029</c:v>
                </c:pt>
                <c:pt idx="43">
                  <c:v>Jan-2030</c:v>
                </c:pt>
                <c:pt idx="44">
                  <c:v>Feb-2030</c:v>
                </c:pt>
                <c:pt idx="45">
                  <c:v>Mar-2030</c:v>
                </c:pt>
                <c:pt idx="46">
                  <c:v>Apr-2030</c:v>
                </c:pt>
                <c:pt idx="47">
                  <c:v>May-2030</c:v>
                </c:pt>
                <c:pt idx="48">
                  <c:v>Jun-2030</c:v>
                </c:pt>
              </c:strCache>
            </c:strRef>
          </c:cat>
          <c:val>
            <c:numRef>
              <c:f>Sheet1!$B$2:$B$50</c:f>
              <c:numCache>
                <c:formatCode>General</c:formatCode>
                <c:ptCount val="49"/>
                <c:pt idx="0">
                  <c:v>5</c:v>
                </c:pt>
                <c:pt idx="1">
                  <c:v>317</c:v>
                </c:pt>
                <c:pt idx="2">
                  <c:v>260</c:v>
                </c:pt>
                <c:pt idx="3">
                  <c:v>625</c:v>
                </c:pt>
                <c:pt idx="4">
                  <c:v>480</c:v>
                </c:pt>
                <c:pt idx="5">
                  <c:v>522</c:v>
                </c:pt>
                <c:pt idx="6">
                  <c:v>481</c:v>
                </c:pt>
                <c:pt idx="7">
                  <c:v>618</c:v>
                </c:pt>
                <c:pt idx="8">
                  <c:v>542</c:v>
                </c:pt>
                <c:pt idx="9">
                  <c:v>1035</c:v>
                </c:pt>
                <c:pt idx="10">
                  <c:v>689</c:v>
                </c:pt>
                <c:pt idx="11">
                  <c:v>1240</c:v>
                </c:pt>
                <c:pt idx="12">
                  <c:v>1007</c:v>
                </c:pt>
                <c:pt idx="13">
                  <c:v>274</c:v>
                </c:pt>
                <c:pt idx="14">
                  <c:v>326</c:v>
                </c:pt>
                <c:pt idx="15">
                  <c:v>485</c:v>
                </c:pt>
                <c:pt idx="16">
                  <c:v>574</c:v>
                </c:pt>
                <c:pt idx="17">
                  <c:v>558</c:v>
                </c:pt>
                <c:pt idx="18">
                  <c:v>539</c:v>
                </c:pt>
                <c:pt idx="19">
                  <c:v>528</c:v>
                </c:pt>
                <c:pt idx="20">
                  <c:v>601</c:v>
                </c:pt>
                <c:pt idx="21">
                  <c:v>1140</c:v>
                </c:pt>
                <c:pt idx="22">
                  <c:v>647</c:v>
                </c:pt>
                <c:pt idx="23">
                  <c:v>1410</c:v>
                </c:pt>
                <c:pt idx="24">
                  <c:v>1039</c:v>
                </c:pt>
                <c:pt idx="25">
                  <c:v>422</c:v>
                </c:pt>
                <c:pt idx="26">
                  <c:v>342</c:v>
                </c:pt>
                <c:pt idx="27">
                  <c:v>598</c:v>
                </c:pt>
                <c:pt idx="28">
                  <c:v>707</c:v>
                </c:pt>
                <c:pt idx="29">
                  <c:v>807</c:v>
                </c:pt>
                <c:pt idx="30">
                  <c:v>791</c:v>
                </c:pt>
                <c:pt idx="31">
                  <c:v>723</c:v>
                </c:pt>
                <c:pt idx="32">
                  <c:v>941</c:v>
                </c:pt>
                <c:pt idx="33">
                  <c:v>1127</c:v>
                </c:pt>
                <c:pt idx="34">
                  <c:v>833</c:v>
                </c:pt>
                <c:pt idx="35">
                  <c:v>1540</c:v>
                </c:pt>
                <c:pt idx="36">
                  <c:v>1243</c:v>
                </c:pt>
                <c:pt idx="37">
                  <c:v>582</c:v>
                </c:pt>
                <c:pt idx="38">
                  <c:v>454</c:v>
                </c:pt>
                <c:pt idx="39">
                  <c:v>858</c:v>
                </c:pt>
                <c:pt idx="40">
                  <c:v>823</c:v>
                </c:pt>
                <c:pt idx="41">
                  <c:v>862</c:v>
                </c:pt>
                <c:pt idx="42">
                  <c:v>948</c:v>
                </c:pt>
                <c:pt idx="43">
                  <c:v>805</c:v>
                </c:pt>
                <c:pt idx="44">
                  <c:v>997</c:v>
                </c:pt>
                <c:pt idx="45">
                  <c:v>1700</c:v>
                </c:pt>
                <c:pt idx="46">
                  <c:v>1207</c:v>
                </c:pt>
                <c:pt idx="47">
                  <c:v>2018</c:v>
                </c:pt>
                <c:pt idx="48">
                  <c:v>1384</c:v>
                </c:pt>
              </c:numCache>
            </c:numRef>
          </c:val>
          <c:extLst>
            <c:ext xmlns:c16="http://schemas.microsoft.com/office/drawing/2014/chart" uri="{C3380CC4-5D6E-409C-BE32-E72D297353CC}">
              <c16:uniqueId val="{00000001-135E-9F49-B293-2A2A3C040775}"/>
            </c:ext>
          </c:extLst>
        </c:ser>
        <c:dLbls>
          <c:showLegendKey val="0"/>
          <c:showVal val="0"/>
          <c:showCatName val="0"/>
          <c:showSerName val="0"/>
          <c:showPercent val="0"/>
          <c:showBubbleSize val="0"/>
        </c:dLbls>
        <c:gapWidth val="219"/>
        <c:overlap val="-27"/>
        <c:axId val="593993168"/>
        <c:axId val="593994896"/>
      </c:barChart>
      <c:catAx>
        <c:axId val="59399316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3994896"/>
        <c:crosses val="autoZero"/>
        <c:auto val="1"/>
        <c:lblAlgn val="ctr"/>
        <c:lblOffset val="100"/>
        <c:tickLblSkip val="1"/>
        <c:noMultiLvlLbl val="0"/>
      </c:catAx>
      <c:valAx>
        <c:axId val="593994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3993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Sales</a:t>
            </a:r>
            <a:r>
              <a:rPr lang="en-US" sz="1200" baseline="0" dirty="0"/>
              <a:t> vs Gross Profit by Division</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Chocolate</c:v>
                </c:pt>
                <c:pt idx="1">
                  <c:v>Other</c:v>
                </c:pt>
                <c:pt idx="2">
                  <c:v>Sugar</c:v>
                </c:pt>
              </c:strCache>
            </c:strRef>
          </c:cat>
          <c:val>
            <c:numRef>
              <c:f>Sheet1!$B$2:$B$4</c:f>
              <c:numCache>
                <c:formatCode>_(* #,##0_);_(* \(#,##0\);_(* "-"??_);_(@_)</c:formatCode>
                <c:ptCount val="3"/>
                <c:pt idx="0">
                  <c:v>131693</c:v>
                </c:pt>
                <c:pt idx="1">
                  <c:v>9663</c:v>
                </c:pt>
                <c:pt idx="2">
                  <c:v>427.48</c:v>
                </c:pt>
              </c:numCache>
            </c:numRef>
          </c:val>
          <c:extLst>
            <c:ext xmlns:c16="http://schemas.microsoft.com/office/drawing/2014/chart" uri="{C3380CC4-5D6E-409C-BE32-E72D297353CC}">
              <c16:uniqueId val="{00000000-9586-004A-97DF-D843B2CB5EE9}"/>
            </c:ext>
          </c:extLst>
        </c:ser>
        <c:dLbls>
          <c:showLegendKey val="0"/>
          <c:showVal val="0"/>
          <c:showCatName val="0"/>
          <c:showSerName val="0"/>
          <c:showPercent val="0"/>
          <c:showBubbleSize val="0"/>
        </c:dLbls>
        <c:gapWidth val="219"/>
        <c:axId val="1565886816"/>
        <c:axId val="1565888528"/>
      </c:barChart>
      <c:lineChart>
        <c:grouping val="standard"/>
        <c:varyColors val="0"/>
        <c:ser>
          <c:idx val="1"/>
          <c:order val="1"/>
          <c:tx>
            <c:strRef>
              <c:f>Sheet1!$C$1</c:f>
              <c:strCache>
                <c:ptCount val="1"/>
                <c:pt idx="0">
                  <c:v>Gross Margin</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Chocolate</c:v>
                </c:pt>
                <c:pt idx="1">
                  <c:v>Other</c:v>
                </c:pt>
                <c:pt idx="2">
                  <c:v>Sugar</c:v>
                </c:pt>
              </c:strCache>
            </c:strRef>
          </c:cat>
          <c:val>
            <c:numRef>
              <c:f>Sheet1!$C$2:$C$4</c:f>
              <c:numCache>
                <c:formatCode>0%</c:formatCode>
                <c:ptCount val="3"/>
                <c:pt idx="0">
                  <c:v>0.67448535609333826</c:v>
                </c:pt>
                <c:pt idx="1">
                  <c:v>0.4484114664182966</c:v>
                </c:pt>
                <c:pt idx="2">
                  <c:v>0.66606624871339015</c:v>
                </c:pt>
              </c:numCache>
            </c:numRef>
          </c:val>
          <c:smooth val="0"/>
          <c:extLst>
            <c:ext xmlns:c16="http://schemas.microsoft.com/office/drawing/2014/chart" uri="{C3380CC4-5D6E-409C-BE32-E72D297353CC}">
              <c16:uniqueId val="{00000001-9586-004A-97DF-D843B2CB5EE9}"/>
            </c:ext>
          </c:extLst>
        </c:ser>
        <c:dLbls>
          <c:showLegendKey val="0"/>
          <c:showVal val="0"/>
          <c:showCatName val="0"/>
          <c:showSerName val="0"/>
          <c:showPercent val="0"/>
          <c:showBubbleSize val="0"/>
        </c:dLbls>
        <c:marker val="1"/>
        <c:smooth val="0"/>
        <c:axId val="1468947744"/>
        <c:axId val="1472438032"/>
      </c:lineChart>
      <c:catAx>
        <c:axId val="1565886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5888528"/>
        <c:crosses val="autoZero"/>
        <c:auto val="1"/>
        <c:lblAlgn val="ctr"/>
        <c:lblOffset val="100"/>
        <c:noMultiLvlLbl val="0"/>
      </c:catAx>
      <c:valAx>
        <c:axId val="1565888528"/>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5886816"/>
        <c:crosses val="autoZero"/>
        <c:crossBetween val="between"/>
      </c:valAx>
      <c:valAx>
        <c:axId val="1472438032"/>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8947744"/>
        <c:crosses val="max"/>
        <c:crossBetween val="between"/>
      </c:valAx>
      <c:catAx>
        <c:axId val="1468947744"/>
        <c:scaling>
          <c:orientation val="minMax"/>
        </c:scaling>
        <c:delete val="1"/>
        <c:axPos val="b"/>
        <c:numFmt formatCode="General" sourceLinked="1"/>
        <c:majorTickMark val="out"/>
        <c:minorTickMark val="none"/>
        <c:tickLblPos val="nextTo"/>
        <c:crossAx val="147243803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dirty="0"/>
              <a:t>Sales Volume</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Sheet1!$C$1</c:f>
              <c:strCache>
                <c:ptCount val="1"/>
                <c:pt idx="0">
                  <c:v>Seasonality</c:v>
                </c:pt>
              </c:strCache>
            </c:strRef>
          </c:tx>
          <c:spPr>
            <a:solidFill>
              <a:srgbClr val="92D050"/>
            </a:solidFill>
            <a:ln>
              <a:noFill/>
            </a:ln>
            <a:effectLst/>
          </c:spPr>
          <c:invertIfNegative val="1"/>
          <c:dLbls>
            <c:delete val="1"/>
          </c:dLbls>
          <c:cat>
            <c:strRef>
              <c:f>Sheet1!$A$2:$A$50</c:f>
              <c:strCache>
                <c:ptCount val="49"/>
                <c:pt idx="0">
                  <c:v>Jun-2026</c:v>
                </c:pt>
                <c:pt idx="1">
                  <c:v>Jul-2026</c:v>
                </c:pt>
                <c:pt idx="2">
                  <c:v>Aug-2026</c:v>
                </c:pt>
                <c:pt idx="3">
                  <c:v>Sep-2026</c:v>
                </c:pt>
                <c:pt idx="4">
                  <c:v>Oct-2026</c:v>
                </c:pt>
                <c:pt idx="5">
                  <c:v>Nov-2026</c:v>
                </c:pt>
                <c:pt idx="6">
                  <c:v>Dec-2026</c:v>
                </c:pt>
                <c:pt idx="7">
                  <c:v>Jan-2027</c:v>
                </c:pt>
                <c:pt idx="8">
                  <c:v>Feb-2027</c:v>
                </c:pt>
                <c:pt idx="9">
                  <c:v>Mar-2027</c:v>
                </c:pt>
                <c:pt idx="10">
                  <c:v>Apr-2027</c:v>
                </c:pt>
                <c:pt idx="11">
                  <c:v>May-2027</c:v>
                </c:pt>
                <c:pt idx="12">
                  <c:v>Jun-2027</c:v>
                </c:pt>
                <c:pt idx="13">
                  <c:v>Jul-2027</c:v>
                </c:pt>
                <c:pt idx="14">
                  <c:v>Aug-2027</c:v>
                </c:pt>
                <c:pt idx="15">
                  <c:v>Sep-2027</c:v>
                </c:pt>
                <c:pt idx="16">
                  <c:v>Oct-2027</c:v>
                </c:pt>
                <c:pt idx="17">
                  <c:v>Nov-2027</c:v>
                </c:pt>
                <c:pt idx="18">
                  <c:v>Dec-2027</c:v>
                </c:pt>
                <c:pt idx="19">
                  <c:v>Jan-2028</c:v>
                </c:pt>
                <c:pt idx="20">
                  <c:v>Feb-2028</c:v>
                </c:pt>
                <c:pt idx="21">
                  <c:v>Mar-2028</c:v>
                </c:pt>
                <c:pt idx="22">
                  <c:v>Apr-2028</c:v>
                </c:pt>
                <c:pt idx="23">
                  <c:v>May-2028</c:v>
                </c:pt>
                <c:pt idx="24">
                  <c:v>Jun-2028</c:v>
                </c:pt>
                <c:pt idx="25">
                  <c:v>Jul-2028</c:v>
                </c:pt>
                <c:pt idx="26">
                  <c:v>Aug-2028</c:v>
                </c:pt>
                <c:pt idx="27">
                  <c:v>Sep-2028</c:v>
                </c:pt>
                <c:pt idx="28">
                  <c:v>Oct-2028</c:v>
                </c:pt>
                <c:pt idx="29">
                  <c:v>Nov-2028</c:v>
                </c:pt>
                <c:pt idx="30">
                  <c:v>Dec-2028</c:v>
                </c:pt>
                <c:pt idx="31">
                  <c:v>Jan-2029</c:v>
                </c:pt>
                <c:pt idx="32">
                  <c:v>Feb-2029</c:v>
                </c:pt>
                <c:pt idx="33">
                  <c:v>Mar-2029</c:v>
                </c:pt>
                <c:pt idx="34">
                  <c:v>Apr-2029</c:v>
                </c:pt>
                <c:pt idx="35">
                  <c:v>May-2029</c:v>
                </c:pt>
                <c:pt idx="36">
                  <c:v>Jun-2029</c:v>
                </c:pt>
                <c:pt idx="37">
                  <c:v>Jul-2029</c:v>
                </c:pt>
                <c:pt idx="38">
                  <c:v>Aug-2029</c:v>
                </c:pt>
                <c:pt idx="39">
                  <c:v>Sep-2029</c:v>
                </c:pt>
                <c:pt idx="40">
                  <c:v>Oct-2029</c:v>
                </c:pt>
                <c:pt idx="41">
                  <c:v>Nov-2029</c:v>
                </c:pt>
                <c:pt idx="42">
                  <c:v>Dec-2029</c:v>
                </c:pt>
                <c:pt idx="43">
                  <c:v>Jan-2030</c:v>
                </c:pt>
                <c:pt idx="44">
                  <c:v>Feb-2030</c:v>
                </c:pt>
                <c:pt idx="45">
                  <c:v>Mar-2030</c:v>
                </c:pt>
                <c:pt idx="46">
                  <c:v>Apr-2030</c:v>
                </c:pt>
                <c:pt idx="47">
                  <c:v>May-2030</c:v>
                </c:pt>
                <c:pt idx="48">
                  <c:v>Jun-2030</c:v>
                </c:pt>
              </c:strCache>
            </c:strRef>
          </c:cat>
          <c:val>
            <c:numRef>
              <c:f>Sheet1!$C$2:$C$50</c:f>
              <c:numCache>
                <c:formatCode>0.00</c:formatCode>
                <c:ptCount val="49"/>
                <c:pt idx="0">
                  <c:v>333.93778935185202</c:v>
                </c:pt>
                <c:pt idx="1">
                  <c:v>-345.47887731481501</c:v>
                </c:pt>
                <c:pt idx="2">
                  <c:v>-406.39554398148198</c:v>
                </c:pt>
                <c:pt idx="3">
                  <c:v>-148.95109953703701</c:v>
                </c:pt>
                <c:pt idx="4">
                  <c:v>-111.048321759259</c:v>
                </c:pt>
                <c:pt idx="5">
                  <c:v>-88.048321759259196</c:v>
                </c:pt>
                <c:pt idx="6">
                  <c:v>-96.260127314814795</c:v>
                </c:pt>
                <c:pt idx="7">
                  <c:v>-98.395543981481396</c:v>
                </c:pt>
                <c:pt idx="8">
                  <c:v>-33.103877314814802</c:v>
                </c:pt>
                <c:pt idx="9">
                  <c:v>366.96556712963002</c:v>
                </c:pt>
                <c:pt idx="10">
                  <c:v>-18.701099537037098</c:v>
                </c:pt>
                <c:pt idx="11">
                  <c:v>645.47945601851904</c:v>
                </c:pt>
                <c:pt idx="12">
                  <c:v>333.93778935185202</c:v>
                </c:pt>
                <c:pt idx="13">
                  <c:v>-345.47887731481501</c:v>
                </c:pt>
                <c:pt idx="14">
                  <c:v>-406.39554398148198</c:v>
                </c:pt>
                <c:pt idx="15">
                  <c:v>-148.95109953703701</c:v>
                </c:pt>
                <c:pt idx="16">
                  <c:v>-111.048321759259</c:v>
                </c:pt>
                <c:pt idx="17">
                  <c:v>-88.048321759259196</c:v>
                </c:pt>
                <c:pt idx="18">
                  <c:v>-96.260127314814795</c:v>
                </c:pt>
                <c:pt idx="19">
                  <c:v>-98.395543981481396</c:v>
                </c:pt>
                <c:pt idx="20">
                  <c:v>-33.103877314814802</c:v>
                </c:pt>
                <c:pt idx="21">
                  <c:v>366.96556712963002</c:v>
                </c:pt>
                <c:pt idx="22">
                  <c:v>-18.701099537037098</c:v>
                </c:pt>
                <c:pt idx="23">
                  <c:v>645.47945601851904</c:v>
                </c:pt>
                <c:pt idx="24">
                  <c:v>333.93778935185202</c:v>
                </c:pt>
                <c:pt idx="25">
                  <c:v>-345.47887731481501</c:v>
                </c:pt>
                <c:pt idx="26">
                  <c:v>-406.39554398148198</c:v>
                </c:pt>
                <c:pt idx="27">
                  <c:v>-148.95109953703701</c:v>
                </c:pt>
                <c:pt idx="28">
                  <c:v>-111.048321759259</c:v>
                </c:pt>
                <c:pt idx="29">
                  <c:v>-88.048321759259196</c:v>
                </c:pt>
                <c:pt idx="30">
                  <c:v>-96.260127314814795</c:v>
                </c:pt>
                <c:pt idx="31">
                  <c:v>-98.395543981481396</c:v>
                </c:pt>
                <c:pt idx="32">
                  <c:v>-33.103877314814802</c:v>
                </c:pt>
                <c:pt idx="33">
                  <c:v>366.96556712963002</c:v>
                </c:pt>
                <c:pt idx="34">
                  <c:v>-18.701099537037098</c:v>
                </c:pt>
                <c:pt idx="35">
                  <c:v>645.47945601851904</c:v>
                </c:pt>
                <c:pt idx="36">
                  <c:v>333.93778935185202</c:v>
                </c:pt>
                <c:pt idx="37">
                  <c:v>-345.47887731481501</c:v>
                </c:pt>
                <c:pt idx="38">
                  <c:v>-406.39554398148198</c:v>
                </c:pt>
                <c:pt idx="39">
                  <c:v>-148.95109953703701</c:v>
                </c:pt>
                <c:pt idx="40">
                  <c:v>-111.048321759259</c:v>
                </c:pt>
                <c:pt idx="41">
                  <c:v>-88.048321759259196</c:v>
                </c:pt>
                <c:pt idx="42">
                  <c:v>-96.260127314814795</c:v>
                </c:pt>
                <c:pt idx="43">
                  <c:v>-98.395543981481396</c:v>
                </c:pt>
                <c:pt idx="44">
                  <c:v>-33.103877314814802</c:v>
                </c:pt>
                <c:pt idx="45">
                  <c:v>366.96556712963002</c:v>
                </c:pt>
                <c:pt idx="46">
                  <c:v>-18.701099537037098</c:v>
                </c:pt>
                <c:pt idx="47">
                  <c:v>645.47945601851904</c:v>
                </c:pt>
                <c:pt idx="48">
                  <c:v>333.93778935185202</c:v>
                </c:pt>
              </c:numCache>
            </c:numRef>
          </c:val>
          <c:extLst>
            <c:ext xmlns:c14="http://schemas.microsoft.com/office/drawing/2007/8/2/chart" uri="{6F2FDCE9-48DA-4B69-8628-5D25D57E5C99}">
              <c14:invertSolidFillFmt>
                <c14:spPr xmlns:c14="http://schemas.microsoft.com/office/drawing/2007/8/2/chart">
                  <a:solidFill>
                    <a:srgbClr val="E6888B"/>
                  </a:solidFill>
                  <a:ln>
                    <a:noFill/>
                  </a:ln>
                  <a:effectLst/>
                </c14:spPr>
              </c14:invertSolidFillFmt>
            </c:ext>
            <c:ext xmlns:c16="http://schemas.microsoft.com/office/drawing/2014/chart" uri="{C3380CC4-5D6E-409C-BE32-E72D297353CC}">
              <c16:uniqueId val="{00000000-446E-2A49-99B1-5759C6060708}"/>
            </c:ext>
          </c:extLst>
        </c:ser>
        <c:dLbls>
          <c:showLegendKey val="0"/>
          <c:showVal val="1"/>
          <c:showCatName val="0"/>
          <c:showSerName val="0"/>
          <c:showPercent val="0"/>
          <c:showBubbleSize val="0"/>
        </c:dLbls>
        <c:gapWidth val="150"/>
        <c:axId val="593993168"/>
        <c:axId val="593994896"/>
      </c:barChart>
      <c:lineChart>
        <c:grouping val="standard"/>
        <c:varyColors val="0"/>
        <c:ser>
          <c:idx val="0"/>
          <c:order val="0"/>
          <c:tx>
            <c:strRef>
              <c:f>Sheet1!$B$1</c:f>
              <c:strCache>
                <c:ptCount val="1"/>
                <c:pt idx="0">
                  <c:v>Units</c:v>
                </c:pt>
              </c:strCache>
            </c:strRef>
          </c:tx>
          <c:spPr>
            <a:ln w="28575" cap="rnd">
              <a:solidFill>
                <a:schemeClr val="accent1"/>
              </a:solidFill>
              <a:round/>
            </a:ln>
            <a:effectLst/>
          </c:spPr>
          <c:marker>
            <c:symbol val="none"/>
          </c:marker>
          <c:dLbls>
            <c:delete val="1"/>
          </c:dLbls>
          <c:cat>
            <c:strRef>
              <c:f>Sheet1!$A$2:$A$50</c:f>
              <c:strCache>
                <c:ptCount val="49"/>
                <c:pt idx="0">
                  <c:v>Jun-2026</c:v>
                </c:pt>
                <c:pt idx="1">
                  <c:v>Jul-2026</c:v>
                </c:pt>
                <c:pt idx="2">
                  <c:v>Aug-2026</c:v>
                </c:pt>
                <c:pt idx="3">
                  <c:v>Sep-2026</c:v>
                </c:pt>
                <c:pt idx="4">
                  <c:v>Oct-2026</c:v>
                </c:pt>
                <c:pt idx="5">
                  <c:v>Nov-2026</c:v>
                </c:pt>
                <c:pt idx="6">
                  <c:v>Dec-2026</c:v>
                </c:pt>
                <c:pt idx="7">
                  <c:v>Jan-2027</c:v>
                </c:pt>
                <c:pt idx="8">
                  <c:v>Feb-2027</c:v>
                </c:pt>
                <c:pt idx="9">
                  <c:v>Mar-2027</c:v>
                </c:pt>
                <c:pt idx="10">
                  <c:v>Apr-2027</c:v>
                </c:pt>
                <c:pt idx="11">
                  <c:v>May-2027</c:v>
                </c:pt>
                <c:pt idx="12">
                  <c:v>Jun-2027</c:v>
                </c:pt>
                <c:pt idx="13">
                  <c:v>Jul-2027</c:v>
                </c:pt>
                <c:pt idx="14">
                  <c:v>Aug-2027</c:v>
                </c:pt>
                <c:pt idx="15">
                  <c:v>Sep-2027</c:v>
                </c:pt>
                <c:pt idx="16">
                  <c:v>Oct-2027</c:v>
                </c:pt>
                <c:pt idx="17">
                  <c:v>Nov-2027</c:v>
                </c:pt>
                <c:pt idx="18">
                  <c:v>Dec-2027</c:v>
                </c:pt>
                <c:pt idx="19">
                  <c:v>Jan-2028</c:v>
                </c:pt>
                <c:pt idx="20">
                  <c:v>Feb-2028</c:v>
                </c:pt>
                <c:pt idx="21">
                  <c:v>Mar-2028</c:v>
                </c:pt>
                <c:pt idx="22">
                  <c:v>Apr-2028</c:v>
                </c:pt>
                <c:pt idx="23">
                  <c:v>May-2028</c:v>
                </c:pt>
                <c:pt idx="24">
                  <c:v>Jun-2028</c:v>
                </c:pt>
                <c:pt idx="25">
                  <c:v>Jul-2028</c:v>
                </c:pt>
                <c:pt idx="26">
                  <c:v>Aug-2028</c:v>
                </c:pt>
                <c:pt idx="27">
                  <c:v>Sep-2028</c:v>
                </c:pt>
                <c:pt idx="28">
                  <c:v>Oct-2028</c:v>
                </c:pt>
                <c:pt idx="29">
                  <c:v>Nov-2028</c:v>
                </c:pt>
                <c:pt idx="30">
                  <c:v>Dec-2028</c:v>
                </c:pt>
                <c:pt idx="31">
                  <c:v>Jan-2029</c:v>
                </c:pt>
                <c:pt idx="32">
                  <c:v>Feb-2029</c:v>
                </c:pt>
                <c:pt idx="33">
                  <c:v>Mar-2029</c:v>
                </c:pt>
                <c:pt idx="34">
                  <c:v>Apr-2029</c:v>
                </c:pt>
                <c:pt idx="35">
                  <c:v>May-2029</c:v>
                </c:pt>
                <c:pt idx="36">
                  <c:v>Jun-2029</c:v>
                </c:pt>
                <c:pt idx="37">
                  <c:v>Jul-2029</c:v>
                </c:pt>
                <c:pt idx="38">
                  <c:v>Aug-2029</c:v>
                </c:pt>
                <c:pt idx="39">
                  <c:v>Sep-2029</c:v>
                </c:pt>
                <c:pt idx="40">
                  <c:v>Oct-2029</c:v>
                </c:pt>
                <c:pt idx="41">
                  <c:v>Nov-2029</c:v>
                </c:pt>
                <c:pt idx="42">
                  <c:v>Dec-2029</c:v>
                </c:pt>
                <c:pt idx="43">
                  <c:v>Jan-2030</c:v>
                </c:pt>
                <c:pt idx="44">
                  <c:v>Feb-2030</c:v>
                </c:pt>
                <c:pt idx="45">
                  <c:v>Mar-2030</c:v>
                </c:pt>
                <c:pt idx="46">
                  <c:v>Apr-2030</c:v>
                </c:pt>
                <c:pt idx="47">
                  <c:v>May-2030</c:v>
                </c:pt>
                <c:pt idx="48">
                  <c:v>Jun-2030</c:v>
                </c:pt>
              </c:strCache>
            </c:strRef>
          </c:cat>
          <c:val>
            <c:numRef>
              <c:f>Sheet1!$B$2:$B$50</c:f>
              <c:numCache>
                <c:formatCode>General</c:formatCode>
                <c:ptCount val="49"/>
                <c:pt idx="0">
                  <c:v>5</c:v>
                </c:pt>
                <c:pt idx="1">
                  <c:v>317</c:v>
                </c:pt>
                <c:pt idx="2">
                  <c:v>260</c:v>
                </c:pt>
                <c:pt idx="3">
                  <c:v>625</c:v>
                </c:pt>
                <c:pt idx="4">
                  <c:v>480</c:v>
                </c:pt>
                <c:pt idx="5">
                  <c:v>522</c:v>
                </c:pt>
                <c:pt idx="6">
                  <c:v>481</c:v>
                </c:pt>
                <c:pt idx="7">
                  <c:v>618</c:v>
                </c:pt>
                <c:pt idx="8">
                  <c:v>542</c:v>
                </c:pt>
                <c:pt idx="9">
                  <c:v>1035</c:v>
                </c:pt>
                <c:pt idx="10">
                  <c:v>689</c:v>
                </c:pt>
                <c:pt idx="11">
                  <c:v>1240</c:v>
                </c:pt>
                <c:pt idx="12">
                  <c:v>1007</c:v>
                </c:pt>
                <c:pt idx="13">
                  <c:v>274</c:v>
                </c:pt>
                <c:pt idx="14">
                  <c:v>326</c:v>
                </c:pt>
                <c:pt idx="15">
                  <c:v>485</c:v>
                </c:pt>
                <c:pt idx="16">
                  <c:v>574</c:v>
                </c:pt>
                <c:pt idx="17">
                  <c:v>558</c:v>
                </c:pt>
                <c:pt idx="18">
                  <c:v>539</c:v>
                </c:pt>
                <c:pt idx="19">
                  <c:v>528</c:v>
                </c:pt>
                <c:pt idx="20">
                  <c:v>601</c:v>
                </c:pt>
                <c:pt idx="21">
                  <c:v>1140</c:v>
                </c:pt>
                <c:pt idx="22">
                  <c:v>647</c:v>
                </c:pt>
                <c:pt idx="23">
                  <c:v>1410</c:v>
                </c:pt>
                <c:pt idx="24">
                  <c:v>1039</c:v>
                </c:pt>
                <c:pt idx="25">
                  <c:v>422</c:v>
                </c:pt>
                <c:pt idx="26">
                  <c:v>342</c:v>
                </c:pt>
                <c:pt idx="27">
                  <c:v>598</c:v>
                </c:pt>
                <c:pt idx="28">
                  <c:v>707</c:v>
                </c:pt>
                <c:pt idx="29">
                  <c:v>807</c:v>
                </c:pt>
                <c:pt idx="30">
                  <c:v>791</c:v>
                </c:pt>
                <c:pt idx="31">
                  <c:v>723</c:v>
                </c:pt>
                <c:pt idx="32">
                  <c:v>941</c:v>
                </c:pt>
                <c:pt idx="33">
                  <c:v>1127</c:v>
                </c:pt>
                <c:pt idx="34">
                  <c:v>833</c:v>
                </c:pt>
                <c:pt idx="35">
                  <c:v>1540</c:v>
                </c:pt>
                <c:pt idx="36">
                  <c:v>1243</c:v>
                </c:pt>
                <c:pt idx="37">
                  <c:v>582</c:v>
                </c:pt>
                <c:pt idx="38">
                  <c:v>454</c:v>
                </c:pt>
                <c:pt idx="39">
                  <c:v>858</c:v>
                </c:pt>
                <c:pt idx="40">
                  <c:v>823</c:v>
                </c:pt>
                <c:pt idx="41">
                  <c:v>862</c:v>
                </c:pt>
                <c:pt idx="42">
                  <c:v>948</c:v>
                </c:pt>
                <c:pt idx="43">
                  <c:v>805</c:v>
                </c:pt>
                <c:pt idx="44">
                  <c:v>997</c:v>
                </c:pt>
                <c:pt idx="45">
                  <c:v>1700</c:v>
                </c:pt>
                <c:pt idx="46">
                  <c:v>1207</c:v>
                </c:pt>
                <c:pt idx="47">
                  <c:v>2018</c:v>
                </c:pt>
                <c:pt idx="48">
                  <c:v>1384</c:v>
                </c:pt>
              </c:numCache>
            </c:numRef>
          </c:val>
          <c:smooth val="0"/>
          <c:extLst>
            <c:ext xmlns:c16="http://schemas.microsoft.com/office/drawing/2014/chart" uri="{C3380CC4-5D6E-409C-BE32-E72D297353CC}">
              <c16:uniqueId val="{00000001-446E-2A49-99B1-5759C6060708}"/>
            </c:ext>
          </c:extLst>
        </c:ser>
        <c:dLbls>
          <c:showLegendKey val="0"/>
          <c:showVal val="1"/>
          <c:showCatName val="0"/>
          <c:showSerName val="0"/>
          <c:showPercent val="0"/>
          <c:showBubbleSize val="0"/>
        </c:dLbls>
        <c:marker val="1"/>
        <c:smooth val="0"/>
        <c:axId val="593993168"/>
        <c:axId val="593994896"/>
      </c:lineChart>
      <c:catAx>
        <c:axId val="593993168"/>
        <c:scaling>
          <c:orientation val="minMax"/>
        </c:scaling>
        <c:delete val="0"/>
        <c:axPos val="b"/>
        <c:numFmt formatCode="mm/yy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593994896"/>
        <c:crosses val="autoZero"/>
        <c:auto val="1"/>
        <c:lblAlgn val="ctr"/>
        <c:lblOffset val="100"/>
        <c:noMultiLvlLbl val="0"/>
      </c:catAx>
      <c:valAx>
        <c:axId val="593994896"/>
        <c:scaling>
          <c:orientation val="minMax"/>
          <c:max val="2000"/>
        </c:scaling>
        <c:delete val="0"/>
        <c:axPos val="l"/>
        <c:numFmt formatCode="0.00" sourceLinked="1"/>
        <c:majorTickMark val="out"/>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3993168"/>
        <c:crossesAt val="1"/>
        <c:crossBetween val="midCat"/>
        <c:majorUnit val="200"/>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Current Baseline</cx:pt>
          <cx:pt idx="1">Profit Uplift</cx:pt>
          <cx:pt idx="2">Cost Savings</cx:pt>
          <cx:pt idx="3">Total Annual Impact</cx:pt>
        </cx:lvl>
      </cx:strDim>
      <cx:numDim type="val">
        <cx:f>Sheet1!$B$2:$B$5</cx:f>
        <cx:lvl ptCount="4" formatCode="&quot;$&quot;#,##0">
          <cx:pt idx="0">0</cx:pt>
          <cx:pt idx="1">59150</cx:pt>
          <cx:pt idx="2">29574</cx:pt>
          <cx:pt idx="3">88724</cx:pt>
        </cx:lvl>
      </cx:numDim>
    </cx:data>
  </cx:chartData>
  <cx:chart>
    <cx:plotArea>
      <cx:plotAreaRegion>
        <cx:series layoutId="waterfall" uniqueId="{9891D4B7-B0B0-4645-BCFD-168809524264}">
          <cx:tx>
            <cx:txData>
              <cx:f>Sheet1!$B$1</cx:f>
              <cx:v>Value</cx:v>
            </cx:txData>
          </cx:tx>
          <cx:dataLabels pos="outEnd">
            <cx:txPr>
              <a:bodyPr spcFirstLastPara="1" vertOverflow="ellipsis" horzOverflow="overflow" wrap="square" lIns="0" tIns="0" rIns="0" bIns="0" anchor="ctr" anchorCtr="1"/>
              <a:lstStyle/>
              <a:p>
                <a:pPr algn="ctr" rtl="0">
                  <a:defRPr b="0"/>
                </a:pPr>
                <a:endParaRPr lang="en-GB" sz="1197" b="0" i="0" u="none" strike="noStrike" baseline="0">
                  <a:solidFill>
                    <a:srgbClr val="000000">
                      <a:lumMod val="50000"/>
                      <a:lumOff val="50000"/>
                    </a:srgbClr>
                  </a:solidFill>
                  <a:latin typeface="Corbel" panose="020B0503020204020204"/>
                </a:endParaRPr>
              </a:p>
            </cx:txPr>
            <cx:visibility seriesName="0" categoryName="0" value="1"/>
            <cx:dataLabel idx="3">
              <cx:txPr>
                <a:bodyPr spcFirstLastPara="1" vertOverflow="ellipsis" horzOverflow="overflow" wrap="square" lIns="0" tIns="0" rIns="0" bIns="0" anchor="ctr" anchorCtr="1"/>
                <a:lstStyle/>
                <a:p>
                  <a:pPr algn="ctr" rtl="0">
                    <a:defRPr b="1"/>
                  </a:pPr>
                  <a:r>
                    <a:rPr lang="en-GB" sz="1197" b="1" i="0" u="none" strike="noStrike" baseline="0">
                      <a:solidFill>
                        <a:srgbClr val="000000">
                          <a:lumMod val="50000"/>
                          <a:lumOff val="50000"/>
                        </a:srgbClr>
                      </a:solidFill>
                      <a:latin typeface="Corbel" panose="020B0503020204020204"/>
                    </a:rPr>
                    <a:t>$88,724</a:t>
                  </a:r>
                </a:p>
              </cx:txPr>
            </cx:dataLabel>
          </cx:dataLabels>
          <cx:dataId val="0"/>
          <cx:layoutPr>
            <cx:visibility connectorLines="1"/>
            <cx:subtotals>
              <cx:idx val="0"/>
              <cx:idx val="3"/>
            </cx:subtotals>
          </cx:layoutPr>
        </cx:series>
      </cx:plotAreaRegion>
      <cx:axis id="0">
        <cx:catScaling gapWidth="0.5"/>
        <cx:tickLabels/>
      </cx:axis>
      <cx:axis id="1">
        <cx:valScaling/>
        <cx:tickLabels/>
      </cx:axis>
    </cx:plotArea>
    <cx:legend pos="t" align="ctr" overlay="0">
      <cx:txPr>
        <a:bodyPr spcFirstLastPara="1" vertOverflow="ellipsis" horzOverflow="overflow" wrap="square" lIns="0" tIns="0" rIns="0" bIns="0" anchor="ctr" anchorCtr="1"/>
        <a:lstStyle/>
        <a:p>
          <a:pPr algn="ctr" rtl="0">
            <a:defRPr/>
          </a:pPr>
          <a:endParaRPr lang="en-GB" sz="1197" b="0" i="0" u="none" strike="noStrike" baseline="0">
            <a:solidFill>
              <a:srgbClr val="000000">
                <a:lumMod val="50000"/>
                <a:lumOff val="50000"/>
              </a:srgbClr>
            </a:solidFill>
            <a:latin typeface="Corbel" panose="020B0503020204020204"/>
          </a:endParaRPr>
        </a:p>
      </cx:txPr>
    </cx:legend>
  </cx:chart>
  <cx:fmtOvrs>
    <cx:fmtOvr idx="2">
      <cx:spPr>
        <a:solidFill>
          <a:srgbClr val="0070C0"/>
        </a:solidFill>
        <a:ln>
          <a:solidFill>
            <a:srgbClr val="0070C0"/>
          </a:solidFill>
        </a:ln>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98">
  <cs:axisTitle>
    <cs:lnRef idx="0"/>
    <cs:fillRef idx="0"/>
    <cs:effectRef idx="0"/>
    <cs:fontRef idx="minor">
      <a:schemeClr val="tx1">
        <a:lumMod val="50000"/>
        <a:lumOff val="50000"/>
      </a:schemeClr>
    </cs:fontRef>
    <cs:defRPr sz="1197"/>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cs:chartArea>
  <cs:dataLabel>
    <cs:lnRef idx="0"/>
    <cs:fillRef idx="0"/>
    <cs:effectRef idx="0"/>
    <cs:fontRef idx="minor">
      <a:schemeClr val="tx1">
        <a:lumMod val="50000"/>
        <a:lumOff val="50000"/>
      </a:schemeClr>
    </cs:fontRef>
    <cs:defRPr sz="1197"/>
  </cs:dataLabel>
  <cs:dataLabelCallout>
    <cs:lnRef idx="0"/>
    <cs:fillRef idx="0"/>
    <cs:effectRef idx="0"/>
    <cs:fontRef idx="minor">
      <a:schemeClr val="dk1">
        <a:lumMod val="50000"/>
        <a:lumOff val="50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ln w="9525" cap="flat" cmpd="sng" algn="ctr">
        <a:solidFill>
          <a:schemeClr val="phClr">
            <a:alpha val="50000"/>
          </a:schemeClr>
        </a:solidFill>
        <a:round/>
      </a:ln>
    </cs:spPr>
  </cs:dataPoint>
  <cs:dataPoint3D>
    <cs:lnRef idx="0">
      <cs:styleClr val="auto"/>
    </cs:lnRef>
    <cs:fillRef idx="0">
      <cs:styleClr val="auto"/>
    </cs:fillRef>
    <cs:effectRef idx="0"/>
    <cs:fontRef idx="minor">
      <a:schemeClr val="dk1"/>
    </cs:fontRef>
    <cs:spPr>
      <a:solidFill>
        <a:schemeClr val="phClr"/>
      </a:solidFill>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4"/>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62" cap="none" spc="2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50000"/>
        <a:lumOff val="50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50000"/>
        <a:lumOff val="50000"/>
      </a:schemeClr>
    </cs:fontRef>
    <cs:defRPr sz="1197"/>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1" Type="http://schemas.openxmlformats.org/officeDocument/2006/relationships/image" Target="../media/image14.png"/></Relationships>
</file>

<file path=ppt/diagrams/_rels/data3.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E4FF8-7D9B-4EC8-9D9A-54840F1D3C6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83DD708-07E0-451B-BC4B-D4B1514A6742}">
      <dgm:prSet custT="1"/>
      <dgm:spPr/>
      <dgm:t>
        <a:bodyPr/>
        <a:lstStyle/>
        <a:p>
          <a:pPr>
            <a:lnSpc>
              <a:spcPct val="100000"/>
            </a:lnSpc>
          </a:pPr>
          <a:r>
            <a:rPr lang="en-US" sz="2100" b="1" dirty="0"/>
            <a:t>$59,150 profit opportunity </a:t>
          </a:r>
          <a:endParaRPr lang="en-US" sz="2100" dirty="0"/>
        </a:p>
      </dgm:t>
    </dgm:pt>
    <dgm:pt modelId="{D3CFB26C-C72C-46AE-A762-3DE4474A7F7F}" type="parTrans" cxnId="{39528565-E68A-42E9-A7A0-67D05A6C2FDB}">
      <dgm:prSet/>
      <dgm:spPr/>
      <dgm:t>
        <a:bodyPr/>
        <a:lstStyle/>
        <a:p>
          <a:endParaRPr lang="en-US"/>
        </a:p>
      </dgm:t>
    </dgm:pt>
    <dgm:pt modelId="{AE1A53E7-CCE4-465D-8A5B-157E9A7E28BD}" type="sibTrans" cxnId="{39528565-E68A-42E9-A7A0-67D05A6C2FDB}">
      <dgm:prSet/>
      <dgm:spPr/>
      <dgm:t>
        <a:bodyPr/>
        <a:lstStyle/>
        <a:p>
          <a:endParaRPr lang="en-US"/>
        </a:p>
      </dgm:t>
    </dgm:pt>
    <dgm:pt modelId="{BCAC2C3E-0806-429C-A937-4906B4CA8050}">
      <dgm:prSet custT="1"/>
      <dgm:spPr/>
      <dgm:t>
        <a:bodyPr/>
        <a:lstStyle/>
        <a:p>
          <a:pPr>
            <a:lnSpc>
              <a:spcPct val="100000"/>
            </a:lnSpc>
          </a:pPr>
          <a:r>
            <a:rPr lang="en-US" sz="2100" b="1" dirty="0"/>
            <a:t>$29,574                    cost savings</a:t>
          </a:r>
          <a:endParaRPr lang="en-US" sz="2100" dirty="0"/>
        </a:p>
      </dgm:t>
    </dgm:pt>
    <dgm:pt modelId="{BA10911F-5420-4B10-A77F-BAC75F223309}" type="parTrans" cxnId="{8BCDE654-ABC3-41D0-A98F-0BFED9DDCDBE}">
      <dgm:prSet/>
      <dgm:spPr/>
      <dgm:t>
        <a:bodyPr/>
        <a:lstStyle/>
        <a:p>
          <a:endParaRPr lang="en-US"/>
        </a:p>
      </dgm:t>
    </dgm:pt>
    <dgm:pt modelId="{881F2836-79F9-4C5A-805F-40079E043C5C}" type="sibTrans" cxnId="{8BCDE654-ABC3-41D0-A98F-0BFED9DDCDBE}">
      <dgm:prSet/>
      <dgm:spPr/>
      <dgm:t>
        <a:bodyPr/>
        <a:lstStyle/>
        <a:p>
          <a:endParaRPr lang="en-US"/>
        </a:p>
      </dgm:t>
    </dgm:pt>
    <dgm:pt modelId="{5C5ED359-17A0-40FC-B011-E6E3705F1D61}" type="pres">
      <dgm:prSet presAssocID="{F94E4FF8-7D9B-4EC8-9D9A-54840F1D3C64}" presName="root" presStyleCnt="0">
        <dgm:presLayoutVars>
          <dgm:dir/>
          <dgm:resizeHandles val="exact"/>
        </dgm:presLayoutVars>
      </dgm:prSet>
      <dgm:spPr/>
    </dgm:pt>
    <dgm:pt modelId="{34B73F10-86CA-42CA-9246-E5CFBEA31571}" type="pres">
      <dgm:prSet presAssocID="{683DD708-07E0-451B-BC4B-D4B1514A6742}" presName="compNode" presStyleCnt="0"/>
      <dgm:spPr/>
    </dgm:pt>
    <dgm:pt modelId="{08645D5D-F28C-439C-87A6-B7CF147D3511}" type="pres">
      <dgm:prSet presAssocID="{683DD708-07E0-451B-BC4B-D4B1514A674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AE2A773D-F89C-4211-82DF-7661E341EAB1}" type="pres">
      <dgm:prSet presAssocID="{683DD708-07E0-451B-BC4B-D4B1514A6742}" presName="spaceRect" presStyleCnt="0"/>
      <dgm:spPr/>
    </dgm:pt>
    <dgm:pt modelId="{32040EBA-316F-4D8F-8965-63CFFC91A38C}" type="pres">
      <dgm:prSet presAssocID="{683DD708-07E0-451B-BC4B-D4B1514A6742}" presName="textRect" presStyleLbl="revTx" presStyleIdx="0" presStyleCnt="2">
        <dgm:presLayoutVars>
          <dgm:chMax val="1"/>
          <dgm:chPref val="1"/>
        </dgm:presLayoutVars>
      </dgm:prSet>
      <dgm:spPr/>
    </dgm:pt>
    <dgm:pt modelId="{9432FEBF-6C98-412A-A125-688C61B90B8A}" type="pres">
      <dgm:prSet presAssocID="{AE1A53E7-CCE4-465D-8A5B-157E9A7E28BD}" presName="sibTrans" presStyleCnt="0"/>
      <dgm:spPr/>
    </dgm:pt>
    <dgm:pt modelId="{46689EAE-2DE8-4B4C-A988-1F593BBECD34}" type="pres">
      <dgm:prSet presAssocID="{BCAC2C3E-0806-429C-A937-4906B4CA8050}" presName="compNode" presStyleCnt="0"/>
      <dgm:spPr/>
    </dgm:pt>
    <dgm:pt modelId="{426A3CBC-BAA5-4001-961F-1682D8005FD4}" type="pres">
      <dgm:prSet presAssocID="{BCAC2C3E-0806-429C-A937-4906B4CA805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490E1B92-FBD1-4893-951D-8111684D37D3}" type="pres">
      <dgm:prSet presAssocID="{BCAC2C3E-0806-429C-A937-4906B4CA8050}" presName="spaceRect" presStyleCnt="0"/>
      <dgm:spPr/>
    </dgm:pt>
    <dgm:pt modelId="{EE3B91E0-8AFE-4EDC-A993-4BE31346C1D8}" type="pres">
      <dgm:prSet presAssocID="{BCAC2C3E-0806-429C-A937-4906B4CA8050}" presName="textRect" presStyleLbl="revTx" presStyleIdx="1" presStyleCnt="2">
        <dgm:presLayoutVars>
          <dgm:chMax val="1"/>
          <dgm:chPref val="1"/>
        </dgm:presLayoutVars>
      </dgm:prSet>
      <dgm:spPr/>
    </dgm:pt>
  </dgm:ptLst>
  <dgm:cxnLst>
    <dgm:cxn modelId="{8BCDE654-ABC3-41D0-A98F-0BFED9DDCDBE}" srcId="{F94E4FF8-7D9B-4EC8-9D9A-54840F1D3C64}" destId="{BCAC2C3E-0806-429C-A937-4906B4CA8050}" srcOrd="1" destOrd="0" parTransId="{BA10911F-5420-4B10-A77F-BAC75F223309}" sibTransId="{881F2836-79F9-4C5A-805F-40079E043C5C}"/>
    <dgm:cxn modelId="{582A1861-AB20-425A-A26D-32D45C578832}" type="presOf" srcId="{683DD708-07E0-451B-BC4B-D4B1514A6742}" destId="{32040EBA-316F-4D8F-8965-63CFFC91A38C}" srcOrd="0" destOrd="0" presId="urn:microsoft.com/office/officeart/2018/2/layout/IconLabelList"/>
    <dgm:cxn modelId="{39528565-E68A-42E9-A7A0-67D05A6C2FDB}" srcId="{F94E4FF8-7D9B-4EC8-9D9A-54840F1D3C64}" destId="{683DD708-07E0-451B-BC4B-D4B1514A6742}" srcOrd="0" destOrd="0" parTransId="{D3CFB26C-C72C-46AE-A762-3DE4474A7F7F}" sibTransId="{AE1A53E7-CCE4-465D-8A5B-157E9A7E28BD}"/>
    <dgm:cxn modelId="{60F52E72-76C6-4ADB-8286-86E5218A2B8F}" type="presOf" srcId="{F94E4FF8-7D9B-4EC8-9D9A-54840F1D3C64}" destId="{5C5ED359-17A0-40FC-B011-E6E3705F1D61}" srcOrd="0" destOrd="0" presId="urn:microsoft.com/office/officeart/2018/2/layout/IconLabelList"/>
    <dgm:cxn modelId="{F389EEE3-0177-4740-A8E4-C0458800E74F}" type="presOf" srcId="{BCAC2C3E-0806-429C-A937-4906B4CA8050}" destId="{EE3B91E0-8AFE-4EDC-A993-4BE31346C1D8}" srcOrd="0" destOrd="0" presId="urn:microsoft.com/office/officeart/2018/2/layout/IconLabelList"/>
    <dgm:cxn modelId="{D4D651D8-D5BF-404E-969B-DF277A9110F6}" type="presParOf" srcId="{5C5ED359-17A0-40FC-B011-E6E3705F1D61}" destId="{34B73F10-86CA-42CA-9246-E5CFBEA31571}" srcOrd="0" destOrd="0" presId="urn:microsoft.com/office/officeart/2018/2/layout/IconLabelList"/>
    <dgm:cxn modelId="{B6849349-CDDC-4300-9EB6-1CE23177A11B}" type="presParOf" srcId="{34B73F10-86CA-42CA-9246-E5CFBEA31571}" destId="{08645D5D-F28C-439C-87A6-B7CF147D3511}" srcOrd="0" destOrd="0" presId="urn:microsoft.com/office/officeart/2018/2/layout/IconLabelList"/>
    <dgm:cxn modelId="{6D8B0F70-CD2B-4AB6-883C-E508FFD2CDBD}" type="presParOf" srcId="{34B73F10-86CA-42CA-9246-E5CFBEA31571}" destId="{AE2A773D-F89C-4211-82DF-7661E341EAB1}" srcOrd="1" destOrd="0" presId="urn:microsoft.com/office/officeart/2018/2/layout/IconLabelList"/>
    <dgm:cxn modelId="{A6B3BEFA-AD94-4320-B175-78185554EE8C}" type="presParOf" srcId="{34B73F10-86CA-42CA-9246-E5CFBEA31571}" destId="{32040EBA-316F-4D8F-8965-63CFFC91A38C}" srcOrd="2" destOrd="0" presId="urn:microsoft.com/office/officeart/2018/2/layout/IconLabelList"/>
    <dgm:cxn modelId="{D6D7F204-F756-47A1-BFD7-98F2EEF7CAAE}" type="presParOf" srcId="{5C5ED359-17A0-40FC-B011-E6E3705F1D61}" destId="{9432FEBF-6C98-412A-A125-688C61B90B8A}" srcOrd="1" destOrd="0" presId="urn:microsoft.com/office/officeart/2018/2/layout/IconLabelList"/>
    <dgm:cxn modelId="{3649A642-D2D4-4445-9C37-8C14659E763F}" type="presParOf" srcId="{5C5ED359-17A0-40FC-B011-E6E3705F1D61}" destId="{46689EAE-2DE8-4B4C-A988-1F593BBECD34}" srcOrd="2" destOrd="0" presId="urn:microsoft.com/office/officeart/2018/2/layout/IconLabelList"/>
    <dgm:cxn modelId="{5AD4CD90-E510-40CC-BC7D-0300E78FF6F4}" type="presParOf" srcId="{46689EAE-2DE8-4B4C-A988-1F593BBECD34}" destId="{426A3CBC-BAA5-4001-961F-1682D8005FD4}" srcOrd="0" destOrd="0" presId="urn:microsoft.com/office/officeart/2018/2/layout/IconLabelList"/>
    <dgm:cxn modelId="{C0E96C68-CCBA-47D5-93DE-F29E291E955A}" type="presParOf" srcId="{46689EAE-2DE8-4B4C-A988-1F593BBECD34}" destId="{490E1B92-FBD1-4893-951D-8111684D37D3}" srcOrd="1" destOrd="0" presId="urn:microsoft.com/office/officeart/2018/2/layout/IconLabelList"/>
    <dgm:cxn modelId="{8A403E41-5C43-462B-9CE3-C72F98C6CAAC}" type="presParOf" srcId="{46689EAE-2DE8-4B4C-A988-1F593BBECD34}" destId="{EE3B91E0-8AFE-4EDC-A993-4BE31346C1D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4E4FF8-7D9B-4EC8-9D9A-54840F1D3C6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2BE5F5EA-1D05-4513-B0A8-D9D22AC158FF}">
      <dgm:prSet custT="1"/>
      <dgm:spPr/>
      <dgm:t>
        <a:bodyPr/>
        <a:lstStyle/>
        <a:p>
          <a:pPr>
            <a:lnSpc>
              <a:spcPct val="100000"/>
            </a:lnSpc>
          </a:pPr>
          <a:r>
            <a:rPr lang="en-US" sz="2100" b="1" dirty="0"/>
            <a:t>7.5 million         unnecessary miles</a:t>
          </a:r>
          <a:endParaRPr lang="en-US" sz="2100" dirty="0"/>
        </a:p>
      </dgm:t>
    </dgm:pt>
    <dgm:pt modelId="{6A375B3D-336A-46B4-B2FA-DF81882F5491}" type="parTrans" cxnId="{94D9128C-2808-48DC-A668-6A5182AF5480}">
      <dgm:prSet/>
      <dgm:spPr/>
      <dgm:t>
        <a:bodyPr/>
        <a:lstStyle/>
        <a:p>
          <a:endParaRPr lang="en-US"/>
        </a:p>
      </dgm:t>
    </dgm:pt>
    <dgm:pt modelId="{B737C88F-0CC2-40FC-B506-5C3D11126121}" type="sibTrans" cxnId="{94D9128C-2808-48DC-A668-6A5182AF5480}">
      <dgm:prSet/>
      <dgm:spPr/>
      <dgm:t>
        <a:bodyPr/>
        <a:lstStyle/>
        <a:p>
          <a:endParaRPr lang="en-US"/>
        </a:p>
      </dgm:t>
    </dgm:pt>
    <dgm:pt modelId="{5C5ED359-17A0-40FC-B011-E6E3705F1D61}" type="pres">
      <dgm:prSet presAssocID="{F94E4FF8-7D9B-4EC8-9D9A-54840F1D3C64}" presName="root" presStyleCnt="0">
        <dgm:presLayoutVars>
          <dgm:dir/>
          <dgm:resizeHandles val="exact"/>
        </dgm:presLayoutVars>
      </dgm:prSet>
      <dgm:spPr/>
    </dgm:pt>
    <dgm:pt modelId="{AD75606A-F23D-4D22-AC6A-DC5EC2B22E8D}" type="pres">
      <dgm:prSet presAssocID="{2BE5F5EA-1D05-4513-B0A8-D9D22AC158FF}" presName="compNode" presStyleCnt="0"/>
      <dgm:spPr/>
    </dgm:pt>
    <dgm:pt modelId="{B5175C75-A486-4A78-A083-3B33442BBB19}" type="pres">
      <dgm:prSet presAssocID="{2BE5F5EA-1D05-4513-B0A8-D9D22AC158FF}" presName="iconRect" presStyleLbl="node1" presStyleIdx="0" presStyleCnt="1"/>
      <dgm:spPr>
        <a:blipFill rotWithShape="1">
          <a:blip xmlns:r="http://schemas.openxmlformats.org/officeDocument/2006/relationships" r:embed="rId1">
            <a:duotone>
              <a:schemeClr val="accent6">
                <a:shade val="45000"/>
                <a:satMod val="135000"/>
              </a:schemeClr>
              <a:prstClr val="white"/>
            </a:duotone>
          </a:blip>
          <a:srcRect/>
          <a:stretch>
            <a:fillRect/>
          </a:stretch>
        </a:blipFill>
        <a:ln>
          <a:noFill/>
        </a:ln>
      </dgm:spPr>
    </dgm:pt>
    <dgm:pt modelId="{2043B101-1BCC-4718-98AB-628F87989E9B}" type="pres">
      <dgm:prSet presAssocID="{2BE5F5EA-1D05-4513-B0A8-D9D22AC158FF}" presName="spaceRect" presStyleCnt="0"/>
      <dgm:spPr/>
    </dgm:pt>
    <dgm:pt modelId="{2D0F16B1-D72B-45C7-B8E5-E419F3769EED}" type="pres">
      <dgm:prSet presAssocID="{2BE5F5EA-1D05-4513-B0A8-D9D22AC158FF}" presName="textRect" presStyleLbl="revTx" presStyleIdx="0" presStyleCnt="1">
        <dgm:presLayoutVars>
          <dgm:chMax val="1"/>
          <dgm:chPref val="1"/>
        </dgm:presLayoutVars>
      </dgm:prSet>
      <dgm:spPr/>
    </dgm:pt>
  </dgm:ptLst>
  <dgm:cxnLst>
    <dgm:cxn modelId="{911AB305-1CB9-4696-B743-A94D89A1BDA2}" type="presOf" srcId="{2BE5F5EA-1D05-4513-B0A8-D9D22AC158FF}" destId="{2D0F16B1-D72B-45C7-B8E5-E419F3769EED}" srcOrd="0" destOrd="0" presId="urn:microsoft.com/office/officeart/2018/2/layout/IconLabelList"/>
    <dgm:cxn modelId="{60F52E72-76C6-4ADB-8286-86E5218A2B8F}" type="presOf" srcId="{F94E4FF8-7D9B-4EC8-9D9A-54840F1D3C64}" destId="{5C5ED359-17A0-40FC-B011-E6E3705F1D61}" srcOrd="0" destOrd="0" presId="urn:microsoft.com/office/officeart/2018/2/layout/IconLabelList"/>
    <dgm:cxn modelId="{94D9128C-2808-48DC-A668-6A5182AF5480}" srcId="{F94E4FF8-7D9B-4EC8-9D9A-54840F1D3C64}" destId="{2BE5F5EA-1D05-4513-B0A8-D9D22AC158FF}" srcOrd="0" destOrd="0" parTransId="{6A375B3D-336A-46B4-B2FA-DF81882F5491}" sibTransId="{B737C88F-0CC2-40FC-B506-5C3D11126121}"/>
    <dgm:cxn modelId="{E3649FEF-9D23-4EB9-B042-8B51B55791B7}" type="presParOf" srcId="{5C5ED359-17A0-40FC-B011-E6E3705F1D61}" destId="{AD75606A-F23D-4D22-AC6A-DC5EC2B22E8D}" srcOrd="0" destOrd="0" presId="urn:microsoft.com/office/officeart/2018/2/layout/IconLabelList"/>
    <dgm:cxn modelId="{6BD5E1EA-7DFC-4A99-9E9F-3520F1D74DAF}" type="presParOf" srcId="{AD75606A-F23D-4D22-AC6A-DC5EC2B22E8D}" destId="{B5175C75-A486-4A78-A083-3B33442BBB19}" srcOrd="0" destOrd="0" presId="urn:microsoft.com/office/officeart/2018/2/layout/IconLabelList"/>
    <dgm:cxn modelId="{F4C5C517-17F4-43FD-88A7-A34B8EA256F2}" type="presParOf" srcId="{AD75606A-F23D-4D22-AC6A-DC5EC2B22E8D}" destId="{2043B101-1BCC-4718-98AB-628F87989E9B}" srcOrd="1" destOrd="0" presId="urn:microsoft.com/office/officeart/2018/2/layout/IconLabelList"/>
    <dgm:cxn modelId="{7DAB6ECC-114B-4286-9983-68BF3F9DCC58}" type="presParOf" srcId="{AD75606A-F23D-4D22-AC6A-DC5EC2B22E8D}" destId="{2D0F16B1-D72B-45C7-B8E5-E419F3769EED}"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E4FF8-7D9B-4EC8-9D9A-54840F1D3C6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888AEF67-BB8A-4449-831F-6CC050EC57A0}">
      <dgm:prSet custT="1"/>
      <dgm:spPr/>
      <dgm:t>
        <a:bodyPr/>
        <a:lstStyle/>
        <a:p>
          <a:pPr>
            <a:lnSpc>
              <a:spcPct val="100000"/>
            </a:lnSpc>
          </a:pPr>
          <a:r>
            <a:rPr lang="en-US" sz="2100" b="1" dirty="0"/>
            <a:t>68%                    Suboptimal routing</a:t>
          </a:r>
          <a:endParaRPr lang="en-US" sz="2100" dirty="0"/>
        </a:p>
      </dgm:t>
    </dgm:pt>
    <dgm:pt modelId="{E967651E-692A-47B1-977C-E2894E7F61E3}" type="parTrans" cxnId="{569E1747-1DF2-4710-977C-CF9FB377AFB6}">
      <dgm:prSet/>
      <dgm:spPr/>
      <dgm:t>
        <a:bodyPr/>
        <a:lstStyle/>
        <a:p>
          <a:endParaRPr lang="en-US"/>
        </a:p>
      </dgm:t>
    </dgm:pt>
    <dgm:pt modelId="{551D847F-0391-4477-B348-963C5AB237B4}" type="sibTrans" cxnId="{569E1747-1DF2-4710-977C-CF9FB377AFB6}">
      <dgm:prSet/>
      <dgm:spPr/>
      <dgm:t>
        <a:bodyPr/>
        <a:lstStyle/>
        <a:p>
          <a:endParaRPr lang="en-US"/>
        </a:p>
      </dgm:t>
    </dgm:pt>
    <dgm:pt modelId="{5C5ED359-17A0-40FC-B011-E6E3705F1D61}" type="pres">
      <dgm:prSet presAssocID="{F94E4FF8-7D9B-4EC8-9D9A-54840F1D3C64}" presName="root" presStyleCnt="0">
        <dgm:presLayoutVars>
          <dgm:dir/>
          <dgm:resizeHandles val="exact"/>
        </dgm:presLayoutVars>
      </dgm:prSet>
      <dgm:spPr/>
    </dgm:pt>
    <dgm:pt modelId="{26EFAC10-37D6-4584-9C01-699E87647293}" type="pres">
      <dgm:prSet presAssocID="{888AEF67-BB8A-4449-831F-6CC050EC57A0}" presName="compNode" presStyleCnt="0"/>
      <dgm:spPr/>
    </dgm:pt>
    <dgm:pt modelId="{8705A41B-6FE1-452B-90E5-A457413104D6}" type="pres">
      <dgm:prSet presAssocID="{888AEF67-BB8A-4449-831F-6CC050EC57A0}"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nsfer"/>
        </a:ext>
      </dgm:extLst>
    </dgm:pt>
    <dgm:pt modelId="{55114997-1A2D-4F61-8530-7A4A24DC1DB0}" type="pres">
      <dgm:prSet presAssocID="{888AEF67-BB8A-4449-831F-6CC050EC57A0}" presName="spaceRect" presStyleCnt="0"/>
      <dgm:spPr/>
    </dgm:pt>
    <dgm:pt modelId="{8E0046FD-97F3-48D0-970E-FFF3538C0E99}" type="pres">
      <dgm:prSet presAssocID="{888AEF67-BB8A-4449-831F-6CC050EC57A0}" presName="textRect" presStyleLbl="revTx" presStyleIdx="0" presStyleCnt="1">
        <dgm:presLayoutVars>
          <dgm:chMax val="1"/>
          <dgm:chPref val="1"/>
        </dgm:presLayoutVars>
      </dgm:prSet>
      <dgm:spPr/>
    </dgm:pt>
  </dgm:ptLst>
  <dgm:cxnLst>
    <dgm:cxn modelId="{569E1747-1DF2-4710-977C-CF9FB377AFB6}" srcId="{F94E4FF8-7D9B-4EC8-9D9A-54840F1D3C64}" destId="{888AEF67-BB8A-4449-831F-6CC050EC57A0}" srcOrd="0" destOrd="0" parTransId="{E967651E-692A-47B1-977C-E2894E7F61E3}" sibTransId="{551D847F-0391-4477-B348-963C5AB237B4}"/>
    <dgm:cxn modelId="{60F52E72-76C6-4ADB-8286-86E5218A2B8F}" type="presOf" srcId="{F94E4FF8-7D9B-4EC8-9D9A-54840F1D3C64}" destId="{5C5ED359-17A0-40FC-B011-E6E3705F1D61}" srcOrd="0" destOrd="0" presId="urn:microsoft.com/office/officeart/2018/2/layout/IconLabelList"/>
    <dgm:cxn modelId="{C970CCF1-F28D-413C-9AD6-159B44EA15A2}" type="presOf" srcId="{888AEF67-BB8A-4449-831F-6CC050EC57A0}" destId="{8E0046FD-97F3-48D0-970E-FFF3538C0E99}" srcOrd="0" destOrd="0" presId="urn:microsoft.com/office/officeart/2018/2/layout/IconLabelList"/>
    <dgm:cxn modelId="{6ACFEE83-A4FE-41E5-A313-69293E999888}" type="presParOf" srcId="{5C5ED359-17A0-40FC-B011-E6E3705F1D61}" destId="{26EFAC10-37D6-4584-9C01-699E87647293}" srcOrd="0" destOrd="0" presId="urn:microsoft.com/office/officeart/2018/2/layout/IconLabelList"/>
    <dgm:cxn modelId="{83BBE7D3-0384-48D5-AD43-4E0E57006E8D}" type="presParOf" srcId="{26EFAC10-37D6-4584-9C01-699E87647293}" destId="{8705A41B-6FE1-452B-90E5-A457413104D6}" srcOrd="0" destOrd="0" presId="urn:microsoft.com/office/officeart/2018/2/layout/IconLabelList"/>
    <dgm:cxn modelId="{5CB6FA08-E6C1-4F4F-B1A7-B8E1348CDE4D}" type="presParOf" srcId="{26EFAC10-37D6-4584-9C01-699E87647293}" destId="{55114997-1A2D-4F61-8530-7A4A24DC1DB0}" srcOrd="1" destOrd="0" presId="urn:microsoft.com/office/officeart/2018/2/layout/IconLabelList"/>
    <dgm:cxn modelId="{08CEE7BE-9572-42BD-B180-7966D1F744FE}" type="presParOf" srcId="{26EFAC10-37D6-4584-9C01-699E87647293}" destId="{8E0046FD-97F3-48D0-970E-FFF3538C0E99}" srcOrd="2" destOrd="0" presId="urn:microsoft.com/office/officeart/2018/2/layout/IconLabel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057471-AFCB-40E6-B6F9-2AF4FC75E8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28C8771-AC56-4113-8EBE-8DB09012AF27}">
      <dgm:prSet custT="1"/>
      <dgm:spPr/>
      <dgm:t>
        <a:bodyPr/>
        <a:lstStyle/>
        <a:p>
          <a:pPr>
            <a:lnSpc>
              <a:spcPct val="100000"/>
            </a:lnSpc>
          </a:pPr>
          <a:r>
            <a:rPr lang="en-US" sz="1800" b="1" dirty="0"/>
            <a:t>The Situation</a:t>
          </a:r>
          <a:r>
            <a:rPr lang="en-US" sz="1800" dirty="0"/>
            <a:t>: The Candy Cache operates five factories serving North America but the current factory-customer assignments  is misaligned and create unnecessary costs.</a:t>
          </a:r>
        </a:p>
      </dgm:t>
    </dgm:pt>
    <dgm:pt modelId="{DAB950F5-059D-4715-A353-BCC88596C5D1}" type="parTrans" cxnId="{D3315A5C-B888-4AF6-AF91-0E2B3ED419B7}">
      <dgm:prSet/>
      <dgm:spPr/>
      <dgm:t>
        <a:bodyPr/>
        <a:lstStyle/>
        <a:p>
          <a:endParaRPr lang="en-US"/>
        </a:p>
      </dgm:t>
    </dgm:pt>
    <dgm:pt modelId="{D163F9D6-428C-4311-904A-47215DDAF0F3}" type="sibTrans" cxnId="{D3315A5C-B888-4AF6-AF91-0E2B3ED419B7}">
      <dgm:prSet/>
      <dgm:spPr/>
      <dgm:t>
        <a:bodyPr/>
        <a:lstStyle/>
        <a:p>
          <a:endParaRPr lang="en-US"/>
        </a:p>
      </dgm:t>
    </dgm:pt>
    <dgm:pt modelId="{87D76485-5A17-4A49-8763-A87E023573E6}">
      <dgm:prSet custT="1"/>
      <dgm:spPr/>
      <dgm:t>
        <a:bodyPr/>
        <a:lstStyle/>
        <a:p>
          <a:pPr>
            <a:lnSpc>
              <a:spcPct val="100000"/>
            </a:lnSpc>
          </a:pPr>
          <a:r>
            <a:rPr lang="en-US" sz="1800" b="1" dirty="0"/>
            <a:t>Job to be Done: </a:t>
          </a:r>
          <a:r>
            <a:rPr lang="en-US" sz="1800" dirty="0"/>
            <a:t>To boost the company’s bottom line by identifying key inefficiencies in distribution routes and product strategy to unlock cost savings and drive profit growth through operational excellence. </a:t>
          </a:r>
        </a:p>
      </dgm:t>
    </dgm:pt>
    <dgm:pt modelId="{23C43D88-7CC5-4B8F-A842-42DD1A46F70F}" type="parTrans" cxnId="{6C1CC45B-7901-438A-BD94-B737DFEF1E29}">
      <dgm:prSet/>
      <dgm:spPr/>
      <dgm:t>
        <a:bodyPr/>
        <a:lstStyle/>
        <a:p>
          <a:endParaRPr lang="en-US"/>
        </a:p>
      </dgm:t>
    </dgm:pt>
    <dgm:pt modelId="{4D236540-E60A-4F2E-AEBD-4D7AE8BE8D17}" type="sibTrans" cxnId="{6C1CC45B-7901-438A-BD94-B737DFEF1E29}">
      <dgm:prSet/>
      <dgm:spPr/>
      <dgm:t>
        <a:bodyPr/>
        <a:lstStyle/>
        <a:p>
          <a:endParaRPr lang="en-US"/>
        </a:p>
      </dgm:t>
    </dgm:pt>
    <dgm:pt modelId="{B972A1FE-1FCE-4E20-B1C8-2EFEC9458CE8}" type="pres">
      <dgm:prSet presAssocID="{21057471-AFCB-40E6-B6F9-2AF4FC75E899}" presName="root" presStyleCnt="0">
        <dgm:presLayoutVars>
          <dgm:dir/>
          <dgm:resizeHandles val="exact"/>
        </dgm:presLayoutVars>
      </dgm:prSet>
      <dgm:spPr/>
    </dgm:pt>
    <dgm:pt modelId="{9FF5D2B4-DD33-474F-AB26-68A86ED45989}" type="pres">
      <dgm:prSet presAssocID="{F28C8771-AC56-4113-8EBE-8DB09012AF27}" presName="compNode" presStyleCnt="0"/>
      <dgm:spPr/>
    </dgm:pt>
    <dgm:pt modelId="{B77BCFA1-D9FA-4865-91E6-D6D6258958A4}" type="pres">
      <dgm:prSet presAssocID="{F28C8771-AC56-4113-8EBE-8DB09012AF27}" presName="bgRect" presStyleLbl="bgShp" presStyleIdx="0" presStyleCnt="2"/>
      <dgm:spPr/>
    </dgm:pt>
    <dgm:pt modelId="{2B8EBC8C-8F18-4B55-BF28-AA9EBF210973}" type="pres">
      <dgm:prSet presAssocID="{F28C8771-AC56-4113-8EBE-8DB09012AF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ndy"/>
        </a:ext>
      </dgm:extLst>
    </dgm:pt>
    <dgm:pt modelId="{59FD59A6-729A-4BA8-8663-7AC8D87D1E00}" type="pres">
      <dgm:prSet presAssocID="{F28C8771-AC56-4113-8EBE-8DB09012AF27}" presName="spaceRect" presStyleCnt="0"/>
      <dgm:spPr/>
    </dgm:pt>
    <dgm:pt modelId="{5FC7FD03-D3B7-4267-A225-F69F1271050D}" type="pres">
      <dgm:prSet presAssocID="{F28C8771-AC56-4113-8EBE-8DB09012AF27}" presName="parTx" presStyleLbl="revTx" presStyleIdx="0" presStyleCnt="2">
        <dgm:presLayoutVars>
          <dgm:chMax val="0"/>
          <dgm:chPref val="0"/>
        </dgm:presLayoutVars>
      </dgm:prSet>
      <dgm:spPr/>
    </dgm:pt>
    <dgm:pt modelId="{E5EDCDDE-D9C5-4B7B-97F7-72448EA876F3}" type="pres">
      <dgm:prSet presAssocID="{D163F9D6-428C-4311-904A-47215DDAF0F3}" presName="sibTrans" presStyleCnt="0"/>
      <dgm:spPr/>
    </dgm:pt>
    <dgm:pt modelId="{A9AD3B1B-9BE7-453F-915F-527C29E0DF33}" type="pres">
      <dgm:prSet presAssocID="{87D76485-5A17-4A49-8763-A87E023573E6}" presName="compNode" presStyleCnt="0"/>
      <dgm:spPr/>
    </dgm:pt>
    <dgm:pt modelId="{04BFC3A1-72C3-4118-9E5F-3EAB58CA4677}" type="pres">
      <dgm:prSet presAssocID="{87D76485-5A17-4A49-8763-A87E023573E6}" presName="bgRect" presStyleLbl="bgShp" presStyleIdx="1" presStyleCnt="2"/>
      <dgm:spPr/>
    </dgm:pt>
    <dgm:pt modelId="{EE215614-FBFD-4004-A139-33D55F1365B6}" type="pres">
      <dgm:prSet presAssocID="{87D76485-5A17-4A49-8763-A87E023573E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78150E9B-A000-421E-A95C-E948E8564D82}" type="pres">
      <dgm:prSet presAssocID="{87D76485-5A17-4A49-8763-A87E023573E6}" presName="spaceRect" presStyleCnt="0"/>
      <dgm:spPr/>
    </dgm:pt>
    <dgm:pt modelId="{F48B1088-7BAA-4EB5-95BD-3A397A42CFE4}" type="pres">
      <dgm:prSet presAssocID="{87D76485-5A17-4A49-8763-A87E023573E6}" presName="parTx" presStyleLbl="revTx" presStyleIdx="1" presStyleCnt="2">
        <dgm:presLayoutVars>
          <dgm:chMax val="0"/>
          <dgm:chPref val="0"/>
        </dgm:presLayoutVars>
      </dgm:prSet>
      <dgm:spPr/>
    </dgm:pt>
  </dgm:ptLst>
  <dgm:cxnLst>
    <dgm:cxn modelId="{3430A80B-75AF-4323-B98C-5CCD0DF1EB34}" type="presOf" srcId="{21057471-AFCB-40E6-B6F9-2AF4FC75E899}" destId="{B972A1FE-1FCE-4E20-B1C8-2EFEC9458CE8}" srcOrd="0" destOrd="0" presId="urn:microsoft.com/office/officeart/2018/2/layout/IconVerticalSolidList"/>
    <dgm:cxn modelId="{D84D1D1F-12AE-4077-9A92-A24890827B09}" type="presOf" srcId="{F28C8771-AC56-4113-8EBE-8DB09012AF27}" destId="{5FC7FD03-D3B7-4267-A225-F69F1271050D}" srcOrd="0" destOrd="0" presId="urn:microsoft.com/office/officeart/2018/2/layout/IconVerticalSolidList"/>
    <dgm:cxn modelId="{07BE7F3E-A53D-4089-90AE-22AC6DEDDE3F}" type="presOf" srcId="{87D76485-5A17-4A49-8763-A87E023573E6}" destId="{F48B1088-7BAA-4EB5-95BD-3A397A42CFE4}" srcOrd="0" destOrd="0" presId="urn:microsoft.com/office/officeart/2018/2/layout/IconVerticalSolidList"/>
    <dgm:cxn modelId="{6C1CC45B-7901-438A-BD94-B737DFEF1E29}" srcId="{21057471-AFCB-40E6-B6F9-2AF4FC75E899}" destId="{87D76485-5A17-4A49-8763-A87E023573E6}" srcOrd="1" destOrd="0" parTransId="{23C43D88-7CC5-4B8F-A842-42DD1A46F70F}" sibTransId="{4D236540-E60A-4F2E-AEBD-4D7AE8BE8D17}"/>
    <dgm:cxn modelId="{D3315A5C-B888-4AF6-AF91-0E2B3ED419B7}" srcId="{21057471-AFCB-40E6-B6F9-2AF4FC75E899}" destId="{F28C8771-AC56-4113-8EBE-8DB09012AF27}" srcOrd="0" destOrd="0" parTransId="{DAB950F5-059D-4715-A353-BCC88596C5D1}" sibTransId="{D163F9D6-428C-4311-904A-47215DDAF0F3}"/>
    <dgm:cxn modelId="{349FDF38-FD9F-4C3F-A6E4-AF48656433B2}" type="presParOf" srcId="{B972A1FE-1FCE-4E20-B1C8-2EFEC9458CE8}" destId="{9FF5D2B4-DD33-474F-AB26-68A86ED45989}" srcOrd="0" destOrd="0" presId="urn:microsoft.com/office/officeart/2018/2/layout/IconVerticalSolidList"/>
    <dgm:cxn modelId="{D52E61A7-8D17-46BA-83C9-C516BD95AE32}" type="presParOf" srcId="{9FF5D2B4-DD33-474F-AB26-68A86ED45989}" destId="{B77BCFA1-D9FA-4865-91E6-D6D6258958A4}" srcOrd="0" destOrd="0" presId="urn:microsoft.com/office/officeart/2018/2/layout/IconVerticalSolidList"/>
    <dgm:cxn modelId="{432F7685-304D-4A7E-8199-BA65FAC81478}" type="presParOf" srcId="{9FF5D2B4-DD33-474F-AB26-68A86ED45989}" destId="{2B8EBC8C-8F18-4B55-BF28-AA9EBF210973}" srcOrd="1" destOrd="0" presId="urn:microsoft.com/office/officeart/2018/2/layout/IconVerticalSolidList"/>
    <dgm:cxn modelId="{B41010CB-CE11-4E40-87A9-69EB74D0D180}" type="presParOf" srcId="{9FF5D2B4-DD33-474F-AB26-68A86ED45989}" destId="{59FD59A6-729A-4BA8-8663-7AC8D87D1E00}" srcOrd="2" destOrd="0" presId="urn:microsoft.com/office/officeart/2018/2/layout/IconVerticalSolidList"/>
    <dgm:cxn modelId="{9DAAA5B1-668C-495C-8BE5-EAA6E82D4DAD}" type="presParOf" srcId="{9FF5D2B4-DD33-474F-AB26-68A86ED45989}" destId="{5FC7FD03-D3B7-4267-A225-F69F1271050D}" srcOrd="3" destOrd="0" presId="urn:microsoft.com/office/officeart/2018/2/layout/IconVerticalSolidList"/>
    <dgm:cxn modelId="{8B4DDAEC-8F8D-44F0-A24B-01FFB4ADE070}" type="presParOf" srcId="{B972A1FE-1FCE-4E20-B1C8-2EFEC9458CE8}" destId="{E5EDCDDE-D9C5-4B7B-97F7-72448EA876F3}" srcOrd="1" destOrd="0" presId="urn:microsoft.com/office/officeart/2018/2/layout/IconVerticalSolidList"/>
    <dgm:cxn modelId="{D4CF3DE8-47D7-4F8C-919E-FBBFB4E5998F}" type="presParOf" srcId="{B972A1FE-1FCE-4E20-B1C8-2EFEC9458CE8}" destId="{A9AD3B1B-9BE7-453F-915F-527C29E0DF33}" srcOrd="2" destOrd="0" presId="urn:microsoft.com/office/officeart/2018/2/layout/IconVerticalSolidList"/>
    <dgm:cxn modelId="{142B0BC7-28DB-4928-AE40-957AC89C9086}" type="presParOf" srcId="{A9AD3B1B-9BE7-453F-915F-527C29E0DF33}" destId="{04BFC3A1-72C3-4118-9E5F-3EAB58CA4677}" srcOrd="0" destOrd="0" presId="urn:microsoft.com/office/officeart/2018/2/layout/IconVerticalSolidList"/>
    <dgm:cxn modelId="{1E7E171C-EAB1-4182-8171-A5324943F3A3}" type="presParOf" srcId="{A9AD3B1B-9BE7-453F-915F-527C29E0DF33}" destId="{EE215614-FBFD-4004-A139-33D55F1365B6}" srcOrd="1" destOrd="0" presId="urn:microsoft.com/office/officeart/2018/2/layout/IconVerticalSolidList"/>
    <dgm:cxn modelId="{3BEA5D70-B58D-4F5A-A250-32F9513B2E21}" type="presParOf" srcId="{A9AD3B1B-9BE7-453F-915F-527C29E0DF33}" destId="{78150E9B-A000-421E-A95C-E948E8564D82}" srcOrd="2" destOrd="0" presId="urn:microsoft.com/office/officeart/2018/2/layout/IconVerticalSolidList"/>
    <dgm:cxn modelId="{108663B3-A7BB-4CF6-ADC8-EF703EE23064}" type="presParOf" srcId="{A9AD3B1B-9BE7-453F-915F-527C29E0DF33}" destId="{F48B1088-7BAA-4EB5-95BD-3A397A42CFE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5F9283-93C8-D142-8CC3-334D9827C619}" type="doc">
      <dgm:prSet loTypeId="urn:microsoft.com/office/officeart/2005/8/layout/cycle6" loCatId="hierarchy" qsTypeId="urn:microsoft.com/office/officeart/2005/8/quickstyle/simple1" qsCatId="simple" csTypeId="urn:microsoft.com/office/officeart/2005/8/colors/colorful1" csCatId="colorful" phldr="1"/>
      <dgm:spPr/>
    </dgm:pt>
    <dgm:pt modelId="{4DA1B1C7-1B41-4B4B-9D1F-2D5392394072}">
      <dgm:prSet phldrT="[Text]" custT="1"/>
      <dgm:spPr/>
      <dgm:t>
        <a:bodyPr anchor="t"/>
        <a:lstStyle/>
        <a:p>
          <a:r>
            <a:rPr lang="en-US" sz="1400" dirty="0">
              <a:latin typeface="Corbel" panose="020B0503020204020204" pitchFamily="34" charset="0"/>
            </a:rPr>
            <a:t>📊 </a:t>
          </a:r>
          <a:r>
            <a:rPr lang="en-GB" sz="1400" b="1" dirty="0">
              <a:latin typeface="Corbel" panose="020B0503020204020204" pitchFamily="34" charset="0"/>
            </a:rPr>
            <a:t>DATA</a:t>
          </a:r>
        </a:p>
        <a:p>
          <a:r>
            <a:rPr lang="en-GB" sz="1400" dirty="0">
              <a:latin typeface="Corbel" panose="020B0503020204020204" pitchFamily="34" charset="0"/>
            </a:rPr>
            <a:t>6 datasets</a:t>
          </a:r>
        </a:p>
        <a:p>
          <a:r>
            <a:rPr lang="en-GB" sz="1400" dirty="0">
              <a:latin typeface="Corbel" panose="020B0503020204020204" pitchFamily="34" charset="0"/>
            </a:rPr>
            <a:t>10,194 rows</a:t>
          </a:r>
        </a:p>
        <a:p>
          <a:endParaRPr lang="en-GB" sz="1400" dirty="0">
            <a:latin typeface="Corbel" panose="020B0503020204020204" pitchFamily="34" charset="0"/>
          </a:endParaRPr>
        </a:p>
      </dgm:t>
    </dgm:pt>
    <dgm:pt modelId="{43CB3F14-0D5B-CA41-BCF9-A0B6662EC087}" type="parTrans" cxnId="{C6B6DD0B-9F50-4447-BBBC-173B165C59F2}">
      <dgm:prSet/>
      <dgm:spPr/>
      <dgm:t>
        <a:bodyPr/>
        <a:lstStyle/>
        <a:p>
          <a:endParaRPr lang="en-GB"/>
        </a:p>
      </dgm:t>
    </dgm:pt>
    <dgm:pt modelId="{D7A55B43-3994-3843-AEA5-76B815294126}" type="sibTrans" cxnId="{C6B6DD0B-9F50-4447-BBBC-173B165C59F2}">
      <dgm:prSet/>
      <dgm:spPr/>
      <dgm:t>
        <a:bodyPr/>
        <a:lstStyle/>
        <a:p>
          <a:endParaRPr lang="en-GB"/>
        </a:p>
      </dgm:t>
    </dgm:pt>
    <dgm:pt modelId="{1C8FA66A-76E6-844B-BC72-56B3BAD289BD}">
      <dgm:prSet phldrT="[Text]" custT="1"/>
      <dgm:spPr/>
      <dgm:t>
        <a:bodyPr anchor="t"/>
        <a:lstStyle/>
        <a:p>
          <a:r>
            <a:rPr lang="en-US" sz="1400" dirty="0">
              <a:latin typeface="Corbel" panose="020B0503020204020204" pitchFamily="34" charset="0"/>
            </a:rPr>
            <a:t>🔬</a:t>
          </a:r>
          <a:r>
            <a:rPr lang="en-GB" sz="1400" b="1" dirty="0">
              <a:latin typeface="Corbel" panose="020B0503020204020204" pitchFamily="34" charset="0"/>
            </a:rPr>
            <a:t> ANALYSIS</a:t>
          </a:r>
        </a:p>
        <a:p>
          <a:r>
            <a:rPr lang="en-GB" sz="1400" dirty="0">
              <a:latin typeface="Corbel" panose="020B0503020204020204" pitchFamily="34" charset="0"/>
            </a:rPr>
            <a:t>Geospatial</a:t>
          </a:r>
        </a:p>
        <a:p>
          <a:r>
            <a:rPr lang="en-GB" sz="1400" dirty="0">
              <a:latin typeface="Corbel" panose="020B0503020204020204" pitchFamily="34" charset="0"/>
            </a:rPr>
            <a:t>Seasonality</a:t>
          </a:r>
        </a:p>
        <a:p>
          <a:r>
            <a:rPr lang="en-GB" sz="1400" dirty="0">
              <a:latin typeface="Corbel" panose="020B0503020204020204" pitchFamily="34" charset="0"/>
            </a:rPr>
            <a:t>What-If Analysis</a:t>
          </a:r>
        </a:p>
        <a:p>
          <a:r>
            <a:rPr lang="en-GB" sz="1400" dirty="0">
              <a:latin typeface="Corbel" panose="020B0503020204020204" pitchFamily="34" charset="0"/>
            </a:rPr>
            <a:t>Predictive Modelling</a:t>
          </a:r>
        </a:p>
      </dgm:t>
    </dgm:pt>
    <dgm:pt modelId="{DC384C9B-2A97-934C-A924-6823180586C5}" type="parTrans" cxnId="{ADFFCE48-2D6F-B743-A192-6D67E871C50B}">
      <dgm:prSet/>
      <dgm:spPr/>
      <dgm:t>
        <a:bodyPr/>
        <a:lstStyle/>
        <a:p>
          <a:endParaRPr lang="en-GB"/>
        </a:p>
      </dgm:t>
    </dgm:pt>
    <dgm:pt modelId="{BBE588E3-96EE-BC4C-A539-4F7592808C2D}" type="sibTrans" cxnId="{ADFFCE48-2D6F-B743-A192-6D67E871C50B}">
      <dgm:prSet/>
      <dgm:spPr/>
      <dgm:t>
        <a:bodyPr/>
        <a:lstStyle/>
        <a:p>
          <a:endParaRPr lang="en-GB"/>
        </a:p>
      </dgm:t>
    </dgm:pt>
    <dgm:pt modelId="{55B5EB19-9C67-B144-A8E8-1B0CCE3F44E7}">
      <dgm:prSet phldrT="[Text]" custT="1"/>
      <dgm:spPr/>
      <dgm:t>
        <a:bodyPr anchor="t"/>
        <a:lstStyle/>
        <a:p>
          <a:r>
            <a:rPr lang="en-US" sz="1400" dirty="0">
              <a:latin typeface="Corbel" panose="020B0503020204020204" pitchFamily="34" charset="0"/>
            </a:rPr>
            <a:t>💡 </a:t>
          </a:r>
          <a:r>
            <a:rPr lang="en-GB" sz="1400" b="1" dirty="0">
              <a:latin typeface="Corbel" panose="020B0503020204020204" pitchFamily="34" charset="0"/>
            </a:rPr>
            <a:t>INSIGHTS</a:t>
          </a:r>
        </a:p>
        <a:p>
          <a:r>
            <a:rPr lang="en-GB" sz="1400" dirty="0">
              <a:latin typeface="Corbel" panose="020B0503020204020204" pitchFamily="34" charset="0"/>
            </a:rPr>
            <a:t>Random Forest </a:t>
          </a:r>
        </a:p>
        <a:p>
          <a:r>
            <a:rPr lang="en-GB" sz="1400" dirty="0">
              <a:latin typeface="Corbel" panose="020B0503020204020204" pitchFamily="34" charset="0"/>
            </a:rPr>
            <a:t>94.9% accuracy</a:t>
          </a:r>
        </a:p>
        <a:p>
          <a:r>
            <a:rPr lang="en-GB" sz="1400" dirty="0">
              <a:latin typeface="Corbel" panose="020B0503020204020204" pitchFamily="34" charset="0"/>
            </a:rPr>
            <a:t>Key Drivers</a:t>
          </a:r>
        </a:p>
      </dgm:t>
    </dgm:pt>
    <dgm:pt modelId="{69166494-AA08-9A4C-B9B1-98BF4A65B644}" type="parTrans" cxnId="{12C2F18D-FD30-8841-902C-F5977077B31F}">
      <dgm:prSet/>
      <dgm:spPr/>
      <dgm:t>
        <a:bodyPr/>
        <a:lstStyle/>
        <a:p>
          <a:endParaRPr lang="en-GB"/>
        </a:p>
      </dgm:t>
    </dgm:pt>
    <dgm:pt modelId="{90676EA0-2C19-3C4C-8A09-4D3B532718B1}" type="sibTrans" cxnId="{12C2F18D-FD30-8841-902C-F5977077B31F}">
      <dgm:prSet/>
      <dgm:spPr/>
      <dgm:t>
        <a:bodyPr/>
        <a:lstStyle/>
        <a:p>
          <a:endParaRPr lang="en-GB"/>
        </a:p>
      </dgm:t>
    </dgm:pt>
    <dgm:pt modelId="{12E9C084-C5FC-6A42-B987-A9265404A5DA}">
      <dgm:prSet phldrT="[Text]" custT="1"/>
      <dgm:spPr/>
      <dgm:t>
        <a:bodyPr anchor="t"/>
        <a:lstStyle/>
        <a:p>
          <a:r>
            <a:rPr lang="en-US" sz="1400" dirty="0">
              <a:latin typeface="Corbel" panose="020B0503020204020204" pitchFamily="34" charset="0"/>
            </a:rPr>
            <a:t>🎯 </a:t>
          </a:r>
          <a:r>
            <a:rPr lang="en-GB" sz="1400" b="1" dirty="0">
              <a:latin typeface="Corbel" panose="020B0503020204020204" pitchFamily="34" charset="0"/>
            </a:rPr>
            <a:t>ACTION</a:t>
          </a:r>
        </a:p>
        <a:p>
          <a:r>
            <a:rPr lang="en-GB" sz="1400" dirty="0">
              <a:latin typeface="Corbel" panose="020B0503020204020204" pitchFamily="34" charset="0"/>
            </a:rPr>
            <a:t>Decision Tool</a:t>
          </a:r>
        </a:p>
        <a:p>
          <a:r>
            <a:rPr lang="en-GB" sz="1400" dirty="0">
              <a:latin typeface="Corbel" panose="020B0503020204020204" pitchFamily="34" charset="0"/>
            </a:rPr>
            <a:t>Clear Recommendation</a:t>
          </a:r>
        </a:p>
      </dgm:t>
    </dgm:pt>
    <dgm:pt modelId="{C22D7C94-AFA2-7D4D-A04C-DCA19890A7FA}" type="parTrans" cxnId="{8EC940AB-4468-1D49-98E4-121AEE0C27D7}">
      <dgm:prSet/>
      <dgm:spPr/>
      <dgm:t>
        <a:bodyPr/>
        <a:lstStyle/>
        <a:p>
          <a:endParaRPr lang="en-GB"/>
        </a:p>
      </dgm:t>
    </dgm:pt>
    <dgm:pt modelId="{B8F374E6-3351-C54E-9713-B654C4BE757C}" type="sibTrans" cxnId="{8EC940AB-4468-1D49-98E4-121AEE0C27D7}">
      <dgm:prSet/>
      <dgm:spPr/>
      <dgm:t>
        <a:bodyPr/>
        <a:lstStyle/>
        <a:p>
          <a:endParaRPr lang="en-GB"/>
        </a:p>
      </dgm:t>
    </dgm:pt>
    <dgm:pt modelId="{28B7F933-B6E3-E84A-BC06-865538C62E0C}" type="pres">
      <dgm:prSet presAssocID="{075F9283-93C8-D142-8CC3-334D9827C619}" presName="cycle" presStyleCnt="0">
        <dgm:presLayoutVars>
          <dgm:dir/>
          <dgm:resizeHandles val="exact"/>
        </dgm:presLayoutVars>
      </dgm:prSet>
      <dgm:spPr/>
    </dgm:pt>
    <dgm:pt modelId="{0EA0FDED-1F9A-664E-9263-D3C1CA3F679C}" type="pres">
      <dgm:prSet presAssocID="{4DA1B1C7-1B41-4B4B-9D1F-2D5392394072}" presName="node" presStyleLbl="node1" presStyleIdx="0" presStyleCnt="4" custScaleX="135412" custScaleY="151499">
        <dgm:presLayoutVars>
          <dgm:bulletEnabled val="1"/>
        </dgm:presLayoutVars>
      </dgm:prSet>
      <dgm:spPr>
        <a:prstGeom prst="ellipse">
          <a:avLst/>
        </a:prstGeom>
      </dgm:spPr>
    </dgm:pt>
    <dgm:pt modelId="{7FADF573-8441-534C-BF0C-93A911D9B8D5}" type="pres">
      <dgm:prSet presAssocID="{4DA1B1C7-1B41-4B4B-9D1F-2D5392394072}" presName="spNode" presStyleCnt="0"/>
      <dgm:spPr/>
    </dgm:pt>
    <dgm:pt modelId="{821A6248-7DC3-3440-8526-6FA4B6570942}" type="pres">
      <dgm:prSet presAssocID="{D7A55B43-3994-3843-AEA5-76B815294126}" presName="sibTrans" presStyleLbl="sibTrans1D1" presStyleIdx="0" presStyleCnt="4"/>
      <dgm:spPr/>
    </dgm:pt>
    <dgm:pt modelId="{F4DC15A5-FD98-2147-A5A0-3A589C6F2A5E}" type="pres">
      <dgm:prSet presAssocID="{1C8FA66A-76E6-844B-BC72-56B3BAD289BD}" presName="node" presStyleLbl="node1" presStyleIdx="1" presStyleCnt="4" custScaleX="143800" custScaleY="168435">
        <dgm:presLayoutVars>
          <dgm:bulletEnabled val="1"/>
        </dgm:presLayoutVars>
      </dgm:prSet>
      <dgm:spPr>
        <a:prstGeom prst="ellipse">
          <a:avLst/>
        </a:prstGeom>
      </dgm:spPr>
    </dgm:pt>
    <dgm:pt modelId="{E6B74938-39DD-8F4C-B90E-4609C2B4A37E}" type="pres">
      <dgm:prSet presAssocID="{1C8FA66A-76E6-844B-BC72-56B3BAD289BD}" presName="spNode" presStyleCnt="0"/>
      <dgm:spPr/>
    </dgm:pt>
    <dgm:pt modelId="{28210C0D-B4E5-C245-82D8-A0FB80EBF940}" type="pres">
      <dgm:prSet presAssocID="{BBE588E3-96EE-BC4C-A539-4F7592808C2D}" presName="sibTrans" presStyleLbl="sibTrans1D1" presStyleIdx="1" presStyleCnt="4"/>
      <dgm:spPr/>
    </dgm:pt>
    <dgm:pt modelId="{D9F02421-1D23-3248-A2B2-9FF2991E2F1F}" type="pres">
      <dgm:prSet presAssocID="{55B5EB19-9C67-B144-A8E8-1B0CCE3F44E7}" presName="node" presStyleLbl="node1" presStyleIdx="2" presStyleCnt="4" custScaleX="136017" custScaleY="159924">
        <dgm:presLayoutVars>
          <dgm:bulletEnabled val="1"/>
        </dgm:presLayoutVars>
      </dgm:prSet>
      <dgm:spPr>
        <a:prstGeom prst="ellipse">
          <a:avLst/>
        </a:prstGeom>
      </dgm:spPr>
    </dgm:pt>
    <dgm:pt modelId="{EA71A43F-C287-F04C-B15C-EB6110C20380}" type="pres">
      <dgm:prSet presAssocID="{55B5EB19-9C67-B144-A8E8-1B0CCE3F44E7}" presName="spNode" presStyleCnt="0"/>
      <dgm:spPr/>
    </dgm:pt>
    <dgm:pt modelId="{E8A99069-3445-4C41-9DCB-CCD42B4AF71C}" type="pres">
      <dgm:prSet presAssocID="{90676EA0-2C19-3C4C-8A09-4D3B532718B1}" presName="sibTrans" presStyleLbl="sibTrans1D1" presStyleIdx="2" presStyleCnt="4"/>
      <dgm:spPr/>
    </dgm:pt>
    <dgm:pt modelId="{067085DA-E30B-2C4E-96A1-EBBEFE2F42D1}" type="pres">
      <dgm:prSet presAssocID="{12E9C084-C5FC-6A42-B987-A9265404A5DA}" presName="node" presStyleLbl="node1" presStyleIdx="3" presStyleCnt="4" custScaleX="127390" custScaleY="164732">
        <dgm:presLayoutVars>
          <dgm:bulletEnabled val="1"/>
        </dgm:presLayoutVars>
      </dgm:prSet>
      <dgm:spPr>
        <a:prstGeom prst="ellipse">
          <a:avLst/>
        </a:prstGeom>
      </dgm:spPr>
    </dgm:pt>
    <dgm:pt modelId="{CA9398B3-984D-7246-A7E0-A12600344CE9}" type="pres">
      <dgm:prSet presAssocID="{12E9C084-C5FC-6A42-B987-A9265404A5DA}" presName="spNode" presStyleCnt="0"/>
      <dgm:spPr/>
    </dgm:pt>
    <dgm:pt modelId="{9D775F1C-22EE-2D4F-913F-EAA651ED753B}" type="pres">
      <dgm:prSet presAssocID="{B8F374E6-3351-C54E-9713-B654C4BE757C}" presName="sibTrans" presStyleLbl="sibTrans1D1" presStyleIdx="3" presStyleCnt="4"/>
      <dgm:spPr/>
    </dgm:pt>
  </dgm:ptLst>
  <dgm:cxnLst>
    <dgm:cxn modelId="{C6B6DD0B-9F50-4447-BBBC-173B165C59F2}" srcId="{075F9283-93C8-D142-8CC3-334D9827C619}" destId="{4DA1B1C7-1B41-4B4B-9D1F-2D5392394072}" srcOrd="0" destOrd="0" parTransId="{43CB3F14-0D5B-CA41-BCF9-A0B6662EC087}" sibTransId="{D7A55B43-3994-3843-AEA5-76B815294126}"/>
    <dgm:cxn modelId="{A830EC1B-E6B0-F24E-9A78-B166E782D4C0}" type="presOf" srcId="{55B5EB19-9C67-B144-A8E8-1B0CCE3F44E7}" destId="{D9F02421-1D23-3248-A2B2-9FF2991E2F1F}" srcOrd="0" destOrd="0" presId="urn:microsoft.com/office/officeart/2005/8/layout/cycle6"/>
    <dgm:cxn modelId="{08CF0035-F112-0942-94AF-AC45685B19A9}" type="presOf" srcId="{B8F374E6-3351-C54E-9713-B654C4BE757C}" destId="{9D775F1C-22EE-2D4F-913F-EAA651ED753B}" srcOrd="0" destOrd="0" presId="urn:microsoft.com/office/officeart/2005/8/layout/cycle6"/>
    <dgm:cxn modelId="{14FA8243-A839-6D4A-B18E-AA5CCB6E48C2}" type="presOf" srcId="{4DA1B1C7-1B41-4B4B-9D1F-2D5392394072}" destId="{0EA0FDED-1F9A-664E-9263-D3C1CA3F679C}" srcOrd="0" destOrd="0" presId="urn:microsoft.com/office/officeart/2005/8/layout/cycle6"/>
    <dgm:cxn modelId="{ADFFCE48-2D6F-B743-A192-6D67E871C50B}" srcId="{075F9283-93C8-D142-8CC3-334D9827C619}" destId="{1C8FA66A-76E6-844B-BC72-56B3BAD289BD}" srcOrd="1" destOrd="0" parTransId="{DC384C9B-2A97-934C-A924-6823180586C5}" sibTransId="{BBE588E3-96EE-BC4C-A539-4F7592808C2D}"/>
    <dgm:cxn modelId="{8BEB1555-C1DD-9C4C-9257-49D8C0B6012F}" type="presOf" srcId="{BBE588E3-96EE-BC4C-A539-4F7592808C2D}" destId="{28210C0D-B4E5-C245-82D8-A0FB80EBF940}" srcOrd="0" destOrd="0" presId="urn:microsoft.com/office/officeart/2005/8/layout/cycle6"/>
    <dgm:cxn modelId="{51478F63-28B6-A74E-A387-8A20755C172B}" type="presOf" srcId="{D7A55B43-3994-3843-AEA5-76B815294126}" destId="{821A6248-7DC3-3440-8526-6FA4B6570942}" srcOrd="0" destOrd="0" presId="urn:microsoft.com/office/officeart/2005/8/layout/cycle6"/>
    <dgm:cxn modelId="{12C2F18D-FD30-8841-902C-F5977077B31F}" srcId="{075F9283-93C8-D142-8CC3-334D9827C619}" destId="{55B5EB19-9C67-B144-A8E8-1B0CCE3F44E7}" srcOrd="2" destOrd="0" parTransId="{69166494-AA08-9A4C-B9B1-98BF4A65B644}" sibTransId="{90676EA0-2C19-3C4C-8A09-4D3B532718B1}"/>
    <dgm:cxn modelId="{06619599-36E5-4441-9A3D-F3637F0445CC}" type="presOf" srcId="{12E9C084-C5FC-6A42-B987-A9265404A5DA}" destId="{067085DA-E30B-2C4E-96A1-EBBEFE2F42D1}" srcOrd="0" destOrd="0" presId="urn:microsoft.com/office/officeart/2005/8/layout/cycle6"/>
    <dgm:cxn modelId="{8EC940AB-4468-1D49-98E4-121AEE0C27D7}" srcId="{075F9283-93C8-D142-8CC3-334D9827C619}" destId="{12E9C084-C5FC-6A42-B987-A9265404A5DA}" srcOrd="3" destOrd="0" parTransId="{C22D7C94-AFA2-7D4D-A04C-DCA19890A7FA}" sibTransId="{B8F374E6-3351-C54E-9713-B654C4BE757C}"/>
    <dgm:cxn modelId="{54711CBB-CD1F-9045-BBFA-335377B55F36}" type="presOf" srcId="{90676EA0-2C19-3C4C-8A09-4D3B532718B1}" destId="{E8A99069-3445-4C41-9DCB-CCD42B4AF71C}" srcOrd="0" destOrd="0" presId="urn:microsoft.com/office/officeart/2005/8/layout/cycle6"/>
    <dgm:cxn modelId="{436F32F5-3D8C-E347-B3FB-08631D8B7898}" type="presOf" srcId="{1C8FA66A-76E6-844B-BC72-56B3BAD289BD}" destId="{F4DC15A5-FD98-2147-A5A0-3A589C6F2A5E}" srcOrd="0" destOrd="0" presId="urn:microsoft.com/office/officeart/2005/8/layout/cycle6"/>
    <dgm:cxn modelId="{0866A0F8-8B2A-8F49-91B7-00249B2E52B1}" type="presOf" srcId="{075F9283-93C8-D142-8CC3-334D9827C619}" destId="{28B7F933-B6E3-E84A-BC06-865538C62E0C}" srcOrd="0" destOrd="0" presId="urn:microsoft.com/office/officeart/2005/8/layout/cycle6"/>
    <dgm:cxn modelId="{3BFE5257-A26B-A04F-A7EB-24B2BA6D4B81}" type="presParOf" srcId="{28B7F933-B6E3-E84A-BC06-865538C62E0C}" destId="{0EA0FDED-1F9A-664E-9263-D3C1CA3F679C}" srcOrd="0" destOrd="0" presId="urn:microsoft.com/office/officeart/2005/8/layout/cycle6"/>
    <dgm:cxn modelId="{DBD3A2FE-CE72-004F-B95E-433EDA05BB4E}" type="presParOf" srcId="{28B7F933-B6E3-E84A-BC06-865538C62E0C}" destId="{7FADF573-8441-534C-BF0C-93A911D9B8D5}" srcOrd="1" destOrd="0" presId="urn:microsoft.com/office/officeart/2005/8/layout/cycle6"/>
    <dgm:cxn modelId="{31F409F6-F2BB-0643-AB39-6FC40B18CD6D}" type="presParOf" srcId="{28B7F933-B6E3-E84A-BC06-865538C62E0C}" destId="{821A6248-7DC3-3440-8526-6FA4B6570942}" srcOrd="2" destOrd="0" presId="urn:microsoft.com/office/officeart/2005/8/layout/cycle6"/>
    <dgm:cxn modelId="{DD13F27A-630E-4C42-9222-DF4E4A7363D0}" type="presParOf" srcId="{28B7F933-B6E3-E84A-BC06-865538C62E0C}" destId="{F4DC15A5-FD98-2147-A5A0-3A589C6F2A5E}" srcOrd="3" destOrd="0" presId="urn:microsoft.com/office/officeart/2005/8/layout/cycle6"/>
    <dgm:cxn modelId="{C637CAC0-B922-434E-9E7F-7E2C49553562}" type="presParOf" srcId="{28B7F933-B6E3-E84A-BC06-865538C62E0C}" destId="{E6B74938-39DD-8F4C-B90E-4609C2B4A37E}" srcOrd="4" destOrd="0" presId="urn:microsoft.com/office/officeart/2005/8/layout/cycle6"/>
    <dgm:cxn modelId="{020998B3-02AC-1944-85A6-1237FB342B8D}" type="presParOf" srcId="{28B7F933-B6E3-E84A-BC06-865538C62E0C}" destId="{28210C0D-B4E5-C245-82D8-A0FB80EBF940}" srcOrd="5" destOrd="0" presId="urn:microsoft.com/office/officeart/2005/8/layout/cycle6"/>
    <dgm:cxn modelId="{CB171ED3-08B0-5441-93AF-882CEDAA7829}" type="presParOf" srcId="{28B7F933-B6E3-E84A-BC06-865538C62E0C}" destId="{D9F02421-1D23-3248-A2B2-9FF2991E2F1F}" srcOrd="6" destOrd="0" presId="urn:microsoft.com/office/officeart/2005/8/layout/cycle6"/>
    <dgm:cxn modelId="{9D754E8A-429D-214C-B958-10FC7460B016}" type="presParOf" srcId="{28B7F933-B6E3-E84A-BC06-865538C62E0C}" destId="{EA71A43F-C287-F04C-B15C-EB6110C20380}" srcOrd="7" destOrd="0" presId="urn:microsoft.com/office/officeart/2005/8/layout/cycle6"/>
    <dgm:cxn modelId="{2A686ADF-BC68-0945-8490-61B73A721847}" type="presParOf" srcId="{28B7F933-B6E3-E84A-BC06-865538C62E0C}" destId="{E8A99069-3445-4C41-9DCB-CCD42B4AF71C}" srcOrd="8" destOrd="0" presId="urn:microsoft.com/office/officeart/2005/8/layout/cycle6"/>
    <dgm:cxn modelId="{086913B1-918E-A640-AE64-BDA9C44C18C8}" type="presParOf" srcId="{28B7F933-B6E3-E84A-BC06-865538C62E0C}" destId="{067085DA-E30B-2C4E-96A1-EBBEFE2F42D1}" srcOrd="9" destOrd="0" presId="urn:microsoft.com/office/officeart/2005/8/layout/cycle6"/>
    <dgm:cxn modelId="{21B9B2E2-1979-9F42-9AF6-9FBC7259DB3A}" type="presParOf" srcId="{28B7F933-B6E3-E84A-BC06-865538C62E0C}" destId="{CA9398B3-984D-7246-A7E0-A12600344CE9}" srcOrd="10" destOrd="0" presId="urn:microsoft.com/office/officeart/2005/8/layout/cycle6"/>
    <dgm:cxn modelId="{4FF31D55-A2A9-2848-99AC-337C85244717}" type="presParOf" srcId="{28B7F933-B6E3-E84A-BC06-865538C62E0C}" destId="{9D775F1C-22EE-2D4F-913F-EAA651ED753B}"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DC25C3-FAEF-4A40-8864-DF07AC2C444F}"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GB"/>
        </a:p>
      </dgm:t>
    </dgm:pt>
    <dgm:pt modelId="{150ED565-551C-4C4D-8599-C69F15A862D3}">
      <dgm:prSet phldrT="[Text]" custT="1"/>
      <dgm:spPr>
        <a:solidFill>
          <a:schemeClr val="accent2">
            <a:lumMod val="20000"/>
            <a:lumOff val="80000"/>
          </a:schemeClr>
        </a:solidFill>
      </dgm:spPr>
      <dgm:t>
        <a:bodyPr anchor="t"/>
        <a:lstStyle/>
        <a:p>
          <a:r>
            <a:rPr lang="en-SG" sz="1500" b="0" i="0" u="none" dirty="0"/>
            <a:t>💡</a:t>
          </a:r>
          <a:r>
            <a:rPr lang="en-GB" sz="1500" b="1" dirty="0">
              <a:solidFill>
                <a:schemeClr val="tx1">
                  <a:lumMod val="75000"/>
                  <a:lumOff val="25000"/>
                </a:schemeClr>
              </a:solidFill>
              <a:latin typeface="+mn-lt"/>
            </a:rPr>
            <a:t>HIGH PROFIT/LOW SALES</a:t>
          </a:r>
        </a:p>
        <a:p>
          <a:endParaRPr lang="en-GB" sz="1500" dirty="0">
            <a:solidFill>
              <a:schemeClr val="tx1">
                <a:lumMod val="75000"/>
                <a:lumOff val="25000"/>
              </a:schemeClr>
            </a:solidFill>
            <a:latin typeface="+mn-lt"/>
          </a:endParaRPr>
        </a:p>
        <a:p>
          <a:r>
            <a:rPr lang="en-GB" sz="1500" dirty="0" err="1">
              <a:solidFill>
                <a:schemeClr val="tx1">
                  <a:lumMod val="75000"/>
                  <a:lumOff val="25000"/>
                </a:schemeClr>
              </a:solidFill>
              <a:latin typeface="+mn-lt"/>
            </a:rPr>
            <a:t>Lickable</a:t>
          </a:r>
          <a:r>
            <a:rPr lang="en-GB" sz="1500" dirty="0">
              <a:solidFill>
                <a:schemeClr val="tx1">
                  <a:lumMod val="75000"/>
                  <a:lumOff val="25000"/>
                </a:schemeClr>
              </a:solidFill>
              <a:latin typeface="+mn-lt"/>
            </a:rPr>
            <a:t> Wallpaper ($10)</a:t>
          </a:r>
        </a:p>
        <a:p>
          <a:r>
            <a:rPr lang="en-GB" sz="1500" dirty="0">
              <a:solidFill>
                <a:schemeClr val="tx1">
                  <a:lumMod val="75000"/>
                  <a:lumOff val="25000"/>
                </a:schemeClr>
              </a:solidFill>
              <a:latin typeface="+mn-lt"/>
            </a:rPr>
            <a:t>Everlasting Gobstopper ($8)</a:t>
          </a:r>
        </a:p>
        <a:p>
          <a:r>
            <a:rPr lang="en-GB" sz="1500" dirty="0">
              <a:solidFill>
                <a:schemeClr val="tx1">
                  <a:lumMod val="75000"/>
                  <a:lumOff val="25000"/>
                </a:schemeClr>
              </a:solidFill>
              <a:latin typeface="+mn-lt"/>
            </a:rPr>
            <a:t>Hair Toffee ($3.50)</a:t>
          </a:r>
        </a:p>
      </dgm:t>
    </dgm:pt>
    <dgm:pt modelId="{AA0F1F1C-C701-0D45-9AE0-5FC33FD855F2}" type="parTrans" cxnId="{7D3F66AF-BD48-3343-9651-4F567DE4CB46}">
      <dgm:prSet/>
      <dgm:spPr/>
      <dgm:t>
        <a:bodyPr/>
        <a:lstStyle/>
        <a:p>
          <a:endParaRPr lang="en-GB" sz="1500">
            <a:latin typeface="+mn-lt"/>
          </a:endParaRPr>
        </a:p>
      </dgm:t>
    </dgm:pt>
    <dgm:pt modelId="{B49A415B-29F3-2E4B-9DBD-CBA2917E0446}" type="sibTrans" cxnId="{7D3F66AF-BD48-3343-9651-4F567DE4CB46}">
      <dgm:prSet/>
      <dgm:spPr/>
      <dgm:t>
        <a:bodyPr/>
        <a:lstStyle/>
        <a:p>
          <a:endParaRPr lang="en-GB" sz="1500">
            <a:latin typeface="+mn-lt"/>
          </a:endParaRPr>
        </a:p>
      </dgm:t>
    </dgm:pt>
    <dgm:pt modelId="{190C0204-3E5F-7648-9054-C4E9B4C4879C}">
      <dgm:prSet phldrT="[Text]" custT="1"/>
      <dgm:spPr>
        <a:solidFill>
          <a:schemeClr val="accent3">
            <a:lumMod val="40000"/>
            <a:lumOff val="60000"/>
          </a:schemeClr>
        </a:solidFill>
      </dgm:spPr>
      <dgm:t>
        <a:bodyPr anchor="t"/>
        <a:lstStyle/>
        <a:p>
          <a:r>
            <a:rPr lang="en-SG" sz="1500" b="0" i="0" u="none" dirty="0"/>
            <a:t>👑 </a:t>
          </a:r>
          <a:r>
            <a:rPr lang="en-SG" sz="1500" b="1" i="0" u="none" dirty="0"/>
            <a:t> </a:t>
          </a:r>
          <a:r>
            <a:rPr lang="en-GB" sz="1500" b="1" dirty="0">
              <a:solidFill>
                <a:schemeClr val="tx1">
                  <a:lumMod val="75000"/>
                  <a:lumOff val="25000"/>
                </a:schemeClr>
              </a:solidFill>
              <a:latin typeface="+mn-lt"/>
            </a:rPr>
            <a:t>HIGH PROFIT/HIGH SALES</a:t>
          </a:r>
        </a:p>
        <a:p>
          <a:endParaRPr lang="en-GB" sz="1500" b="0" dirty="0">
            <a:solidFill>
              <a:schemeClr val="tx1">
                <a:lumMod val="75000"/>
                <a:lumOff val="25000"/>
              </a:schemeClr>
            </a:solidFill>
            <a:latin typeface="+mn-lt"/>
          </a:endParaRPr>
        </a:p>
        <a:p>
          <a:r>
            <a:rPr lang="en-GB" sz="1500" b="0" dirty="0">
              <a:solidFill>
                <a:schemeClr val="tx1">
                  <a:lumMod val="75000"/>
                  <a:lumOff val="25000"/>
                </a:schemeClr>
              </a:solidFill>
              <a:latin typeface="+mn-lt"/>
            </a:rPr>
            <a:t>Currently Empty</a:t>
          </a:r>
        </a:p>
      </dgm:t>
    </dgm:pt>
    <dgm:pt modelId="{5520BB62-4C02-7D42-86D4-88D50ED4B46F}" type="parTrans" cxnId="{23A41D7F-CBEE-9049-B4E4-AE40B3A7FAA9}">
      <dgm:prSet/>
      <dgm:spPr/>
      <dgm:t>
        <a:bodyPr/>
        <a:lstStyle/>
        <a:p>
          <a:endParaRPr lang="en-GB" sz="1500">
            <a:latin typeface="+mn-lt"/>
          </a:endParaRPr>
        </a:p>
      </dgm:t>
    </dgm:pt>
    <dgm:pt modelId="{AEF94491-5F84-6545-8851-A8B205BC3E66}" type="sibTrans" cxnId="{23A41D7F-CBEE-9049-B4E4-AE40B3A7FAA9}">
      <dgm:prSet/>
      <dgm:spPr/>
      <dgm:t>
        <a:bodyPr/>
        <a:lstStyle/>
        <a:p>
          <a:endParaRPr lang="en-GB" sz="1500">
            <a:latin typeface="+mn-lt"/>
          </a:endParaRPr>
        </a:p>
      </dgm:t>
    </dgm:pt>
    <dgm:pt modelId="{0CC700D2-550B-3348-9C76-02A09A388EF2}">
      <dgm:prSet phldrT="[Text]" custT="1"/>
      <dgm:spPr>
        <a:solidFill>
          <a:schemeClr val="accent6">
            <a:lumMod val="20000"/>
            <a:lumOff val="80000"/>
          </a:schemeClr>
        </a:solidFill>
      </dgm:spPr>
      <dgm:t>
        <a:bodyPr lIns="115200" anchor="b"/>
        <a:lstStyle/>
        <a:p>
          <a:pPr>
            <a:buNone/>
          </a:pPr>
          <a:r>
            <a:rPr lang="en-SG" sz="1500" b="1" i="0" u="none" dirty="0"/>
            <a:t>⚠️</a:t>
          </a:r>
          <a:r>
            <a:rPr lang="en-GB" sz="1500" b="1" dirty="0">
              <a:solidFill>
                <a:schemeClr val="tx1">
                  <a:lumMod val="75000"/>
                  <a:lumOff val="25000"/>
                </a:schemeClr>
              </a:solidFill>
              <a:latin typeface="+mn-lt"/>
            </a:rPr>
            <a:t>LOW PROFIT/LOW SALES</a:t>
          </a:r>
        </a:p>
        <a:p>
          <a:pPr>
            <a:buNone/>
          </a:pPr>
          <a:endParaRPr lang="en-GB" sz="1500" b="1" dirty="0">
            <a:solidFill>
              <a:schemeClr val="tx1">
                <a:lumMod val="75000"/>
                <a:lumOff val="25000"/>
              </a:schemeClr>
            </a:solidFill>
            <a:latin typeface="+mn-lt"/>
          </a:endParaRPr>
        </a:p>
        <a:p>
          <a:pPr>
            <a:buNone/>
          </a:pPr>
          <a:r>
            <a:rPr lang="en-GB" sz="1500" dirty="0">
              <a:solidFill>
                <a:schemeClr val="tx1">
                  <a:lumMod val="75000"/>
                  <a:lumOff val="25000"/>
                </a:schemeClr>
              </a:solidFill>
              <a:latin typeface="+mn-lt"/>
            </a:rPr>
            <a:t>Fizzy Lifting Drinks ($2.25),                Laffy Taffy ($1.24), </a:t>
          </a:r>
          <a:r>
            <a:rPr lang="en-GB" sz="1500" dirty="0" err="1">
              <a:solidFill>
                <a:schemeClr val="tx1">
                  <a:lumMod val="75000"/>
                  <a:lumOff val="25000"/>
                </a:schemeClr>
              </a:solidFill>
              <a:latin typeface="+mn-lt"/>
            </a:rPr>
            <a:t>SweeTARTS</a:t>
          </a:r>
          <a:r>
            <a:rPr lang="en-GB" sz="1500" dirty="0">
              <a:solidFill>
                <a:schemeClr val="tx1">
                  <a:lumMod val="75000"/>
                  <a:lumOff val="25000"/>
                </a:schemeClr>
              </a:solidFill>
              <a:latin typeface="+mn-lt"/>
            </a:rPr>
            <a:t>, Nerds ($0.70), Wonka Gum ($0.65), Fun Dip ($0.60), Kazookles ($0.25)</a:t>
          </a:r>
        </a:p>
      </dgm:t>
    </dgm:pt>
    <dgm:pt modelId="{C308E16E-9AB4-0D40-B7A5-80717BE12E48}" type="parTrans" cxnId="{FD11DF88-DD43-D44E-A809-312FF2DC2F2D}">
      <dgm:prSet/>
      <dgm:spPr/>
      <dgm:t>
        <a:bodyPr/>
        <a:lstStyle/>
        <a:p>
          <a:endParaRPr lang="en-GB" sz="1500">
            <a:latin typeface="+mn-lt"/>
          </a:endParaRPr>
        </a:p>
      </dgm:t>
    </dgm:pt>
    <dgm:pt modelId="{8624FD22-D334-8F4F-8130-BDADBDB409B6}" type="sibTrans" cxnId="{FD11DF88-DD43-D44E-A809-312FF2DC2F2D}">
      <dgm:prSet/>
      <dgm:spPr/>
      <dgm:t>
        <a:bodyPr/>
        <a:lstStyle/>
        <a:p>
          <a:endParaRPr lang="en-GB" sz="1500">
            <a:latin typeface="+mn-lt"/>
          </a:endParaRPr>
        </a:p>
      </dgm:t>
    </dgm:pt>
    <dgm:pt modelId="{CD958532-9A33-524D-8A47-B2A57B606E6C}">
      <dgm:prSet phldrT="[Text]" custT="1"/>
      <dgm:spPr/>
      <dgm:t>
        <a:bodyPr/>
        <a:lstStyle/>
        <a:p>
          <a:r>
            <a:rPr lang="en-GB" sz="1500" dirty="0">
              <a:latin typeface="+mn-lt"/>
            </a:rPr>
            <a:t>PROFITABILITY PORTFOLIO MATRIX</a:t>
          </a:r>
        </a:p>
      </dgm:t>
    </dgm:pt>
    <dgm:pt modelId="{58E77F1B-4A1D-E147-B676-865F3FFBAC2B}" type="sibTrans" cxnId="{991EFF1B-0FC9-9B4D-A5AF-CC13FE2C4600}">
      <dgm:prSet/>
      <dgm:spPr/>
      <dgm:t>
        <a:bodyPr/>
        <a:lstStyle/>
        <a:p>
          <a:endParaRPr lang="en-GB" sz="1500">
            <a:latin typeface="+mn-lt"/>
          </a:endParaRPr>
        </a:p>
      </dgm:t>
    </dgm:pt>
    <dgm:pt modelId="{57E97007-EFBA-A44C-985A-64069EAD2AB6}" type="parTrans" cxnId="{991EFF1B-0FC9-9B4D-A5AF-CC13FE2C4600}">
      <dgm:prSet/>
      <dgm:spPr/>
      <dgm:t>
        <a:bodyPr/>
        <a:lstStyle/>
        <a:p>
          <a:endParaRPr lang="en-GB" sz="1500">
            <a:latin typeface="+mn-lt"/>
          </a:endParaRPr>
        </a:p>
      </dgm:t>
    </dgm:pt>
    <dgm:pt modelId="{5146BA17-13C0-F64B-B7DE-63AD2A5AED27}">
      <dgm:prSet phldrT="[Text]" custT="1"/>
      <dgm:spPr/>
      <dgm:t>
        <a:bodyPr anchor="t"/>
        <a:lstStyle/>
        <a:p>
          <a:r>
            <a:rPr lang="en-SG" sz="1500" b="0" i="0" u="none" dirty="0"/>
            <a:t>💰</a:t>
          </a:r>
          <a:r>
            <a:rPr lang="en-GB" sz="1500" b="1" dirty="0">
              <a:solidFill>
                <a:schemeClr val="tx1">
                  <a:lumMod val="75000"/>
                  <a:lumOff val="25000"/>
                </a:schemeClr>
              </a:solidFill>
              <a:latin typeface="+mn-lt"/>
            </a:rPr>
            <a:t>LOW PROFIT/HIGH SALES</a:t>
          </a:r>
        </a:p>
        <a:p>
          <a:endParaRPr lang="en-GB" sz="1500" dirty="0">
            <a:solidFill>
              <a:schemeClr val="tx1">
                <a:lumMod val="75000"/>
                <a:lumOff val="25000"/>
              </a:schemeClr>
            </a:solidFill>
            <a:latin typeface="+mn-lt"/>
          </a:endParaRPr>
        </a:p>
        <a:p>
          <a:r>
            <a:rPr lang="en-GB" sz="1500" dirty="0">
              <a:solidFill>
                <a:schemeClr val="tx1">
                  <a:lumMod val="75000"/>
                  <a:lumOff val="25000"/>
                </a:schemeClr>
              </a:solidFill>
              <a:latin typeface="+mn-lt"/>
            </a:rPr>
            <a:t>All 5 Wonka Bars  ($2.11-$2.50)</a:t>
          </a:r>
        </a:p>
      </dgm:t>
    </dgm:pt>
    <dgm:pt modelId="{2FADDB44-14D2-5D46-AFF9-73D5E33EFE12}" type="parTrans" cxnId="{649895EB-753B-EE4F-9A35-62A9D6EE1148}">
      <dgm:prSet/>
      <dgm:spPr/>
      <dgm:t>
        <a:bodyPr/>
        <a:lstStyle/>
        <a:p>
          <a:endParaRPr lang="en-GB" sz="1500">
            <a:latin typeface="+mn-lt"/>
          </a:endParaRPr>
        </a:p>
      </dgm:t>
    </dgm:pt>
    <dgm:pt modelId="{1858E369-6E71-7547-9A93-84DEDC7EB31B}" type="sibTrans" cxnId="{649895EB-753B-EE4F-9A35-62A9D6EE1148}">
      <dgm:prSet/>
      <dgm:spPr/>
      <dgm:t>
        <a:bodyPr/>
        <a:lstStyle/>
        <a:p>
          <a:endParaRPr lang="en-GB" sz="1500">
            <a:latin typeface="+mn-lt"/>
          </a:endParaRPr>
        </a:p>
      </dgm:t>
    </dgm:pt>
    <dgm:pt modelId="{594607E5-0B2F-FE47-9861-20039A9925FE}" type="pres">
      <dgm:prSet presAssocID="{F7DC25C3-FAEF-4A40-8864-DF07AC2C444F}" presName="diagram" presStyleCnt="0">
        <dgm:presLayoutVars>
          <dgm:chMax val="1"/>
          <dgm:dir/>
          <dgm:animLvl val="ctr"/>
          <dgm:resizeHandles val="exact"/>
        </dgm:presLayoutVars>
      </dgm:prSet>
      <dgm:spPr/>
    </dgm:pt>
    <dgm:pt modelId="{5990EFA8-1124-6F4E-A04C-E329527B375E}" type="pres">
      <dgm:prSet presAssocID="{F7DC25C3-FAEF-4A40-8864-DF07AC2C444F}" presName="matrix" presStyleCnt="0"/>
      <dgm:spPr/>
    </dgm:pt>
    <dgm:pt modelId="{F80701B1-CA4E-4B4D-910C-300149B02E02}" type="pres">
      <dgm:prSet presAssocID="{F7DC25C3-FAEF-4A40-8864-DF07AC2C444F}" presName="tile1" presStyleLbl="node1" presStyleIdx="0" presStyleCnt="4"/>
      <dgm:spPr/>
    </dgm:pt>
    <dgm:pt modelId="{82B7FE0D-F0CA-044F-8AD8-1C1BDA314045}" type="pres">
      <dgm:prSet presAssocID="{F7DC25C3-FAEF-4A40-8864-DF07AC2C444F}" presName="tile1text" presStyleLbl="node1" presStyleIdx="0" presStyleCnt="4">
        <dgm:presLayoutVars>
          <dgm:chMax val="0"/>
          <dgm:chPref val="0"/>
          <dgm:bulletEnabled val="1"/>
        </dgm:presLayoutVars>
      </dgm:prSet>
      <dgm:spPr/>
    </dgm:pt>
    <dgm:pt modelId="{2522D02D-B0A7-B848-B2AA-265A2A8842D2}" type="pres">
      <dgm:prSet presAssocID="{F7DC25C3-FAEF-4A40-8864-DF07AC2C444F}" presName="tile2" presStyleLbl="node1" presStyleIdx="1" presStyleCnt="4"/>
      <dgm:spPr/>
    </dgm:pt>
    <dgm:pt modelId="{EF278B15-C535-024C-B779-FBA212B05AEC}" type="pres">
      <dgm:prSet presAssocID="{F7DC25C3-FAEF-4A40-8864-DF07AC2C444F}" presName="tile2text" presStyleLbl="node1" presStyleIdx="1" presStyleCnt="4">
        <dgm:presLayoutVars>
          <dgm:chMax val="0"/>
          <dgm:chPref val="0"/>
          <dgm:bulletEnabled val="1"/>
        </dgm:presLayoutVars>
      </dgm:prSet>
      <dgm:spPr/>
    </dgm:pt>
    <dgm:pt modelId="{3E2E9459-A79C-5D41-B8EB-61C3B21DBF69}" type="pres">
      <dgm:prSet presAssocID="{F7DC25C3-FAEF-4A40-8864-DF07AC2C444F}" presName="tile3" presStyleLbl="node1" presStyleIdx="2" presStyleCnt="4"/>
      <dgm:spPr/>
    </dgm:pt>
    <dgm:pt modelId="{1C570A6E-CD76-4D42-839C-00E8F59C645F}" type="pres">
      <dgm:prSet presAssocID="{F7DC25C3-FAEF-4A40-8864-DF07AC2C444F}" presName="tile3text" presStyleLbl="node1" presStyleIdx="2" presStyleCnt="4">
        <dgm:presLayoutVars>
          <dgm:chMax val="0"/>
          <dgm:chPref val="0"/>
          <dgm:bulletEnabled val="1"/>
        </dgm:presLayoutVars>
      </dgm:prSet>
      <dgm:spPr/>
    </dgm:pt>
    <dgm:pt modelId="{3F519C10-A60D-5240-89FC-E6D398AAAE00}" type="pres">
      <dgm:prSet presAssocID="{F7DC25C3-FAEF-4A40-8864-DF07AC2C444F}" presName="tile4" presStyleLbl="node1" presStyleIdx="3" presStyleCnt="4"/>
      <dgm:spPr/>
    </dgm:pt>
    <dgm:pt modelId="{0C489F68-2821-A442-A6F7-04091F5A4460}" type="pres">
      <dgm:prSet presAssocID="{F7DC25C3-FAEF-4A40-8864-DF07AC2C444F}" presName="tile4text" presStyleLbl="node1" presStyleIdx="3" presStyleCnt="4">
        <dgm:presLayoutVars>
          <dgm:chMax val="0"/>
          <dgm:chPref val="0"/>
          <dgm:bulletEnabled val="1"/>
        </dgm:presLayoutVars>
      </dgm:prSet>
      <dgm:spPr/>
    </dgm:pt>
    <dgm:pt modelId="{AE67B600-DFB6-1846-986A-C92A12D78640}" type="pres">
      <dgm:prSet presAssocID="{F7DC25C3-FAEF-4A40-8864-DF07AC2C444F}" presName="centerTile" presStyleLbl="fgShp" presStyleIdx="0" presStyleCnt="1" custScaleX="82131" custScaleY="80437" custLinFactNeighborX="6652" custLinFactNeighborY="-19390">
        <dgm:presLayoutVars>
          <dgm:chMax val="0"/>
          <dgm:chPref val="0"/>
        </dgm:presLayoutVars>
      </dgm:prSet>
      <dgm:spPr/>
    </dgm:pt>
  </dgm:ptLst>
  <dgm:cxnLst>
    <dgm:cxn modelId="{991EFF1B-0FC9-9B4D-A5AF-CC13FE2C4600}" srcId="{F7DC25C3-FAEF-4A40-8864-DF07AC2C444F}" destId="{CD958532-9A33-524D-8A47-B2A57B606E6C}" srcOrd="0" destOrd="0" parTransId="{57E97007-EFBA-A44C-985A-64069EAD2AB6}" sibTransId="{58E77F1B-4A1D-E147-B676-865F3FFBAC2B}"/>
    <dgm:cxn modelId="{85196D38-DE07-BB4E-B1FC-C80AD804C0C3}" type="presOf" srcId="{190C0204-3E5F-7648-9054-C4E9B4C4879C}" destId="{EF278B15-C535-024C-B779-FBA212B05AEC}" srcOrd="1" destOrd="0" presId="urn:microsoft.com/office/officeart/2005/8/layout/matrix1"/>
    <dgm:cxn modelId="{02963742-388A-6F41-9AC0-2FFBFB5201D4}" type="presOf" srcId="{F7DC25C3-FAEF-4A40-8864-DF07AC2C444F}" destId="{594607E5-0B2F-FE47-9861-20039A9925FE}" srcOrd="0" destOrd="0" presId="urn:microsoft.com/office/officeart/2005/8/layout/matrix1"/>
    <dgm:cxn modelId="{23A41D7F-CBEE-9049-B4E4-AE40B3A7FAA9}" srcId="{CD958532-9A33-524D-8A47-B2A57B606E6C}" destId="{190C0204-3E5F-7648-9054-C4E9B4C4879C}" srcOrd="1" destOrd="0" parTransId="{5520BB62-4C02-7D42-86D4-88D50ED4B46F}" sibTransId="{AEF94491-5F84-6545-8851-A8B205BC3E66}"/>
    <dgm:cxn modelId="{FD11DF88-DD43-D44E-A809-312FF2DC2F2D}" srcId="{CD958532-9A33-524D-8A47-B2A57B606E6C}" destId="{0CC700D2-550B-3348-9C76-02A09A388EF2}" srcOrd="2" destOrd="0" parTransId="{C308E16E-9AB4-0D40-B7A5-80717BE12E48}" sibTransId="{8624FD22-D334-8F4F-8130-BDADBDB409B6}"/>
    <dgm:cxn modelId="{E9079491-6D86-C84C-9601-4C91A6B1D451}" type="presOf" srcId="{0CC700D2-550B-3348-9C76-02A09A388EF2}" destId="{3E2E9459-A79C-5D41-B8EB-61C3B21DBF69}" srcOrd="0" destOrd="0" presId="urn:microsoft.com/office/officeart/2005/8/layout/matrix1"/>
    <dgm:cxn modelId="{4C184DA7-8F27-D44C-A3FD-47D8397C19D7}" type="presOf" srcId="{5146BA17-13C0-F64B-B7DE-63AD2A5AED27}" destId="{3F519C10-A60D-5240-89FC-E6D398AAAE00}" srcOrd="0" destOrd="0" presId="urn:microsoft.com/office/officeart/2005/8/layout/matrix1"/>
    <dgm:cxn modelId="{7D3F66AF-BD48-3343-9651-4F567DE4CB46}" srcId="{CD958532-9A33-524D-8A47-B2A57B606E6C}" destId="{150ED565-551C-4C4D-8599-C69F15A862D3}" srcOrd="0" destOrd="0" parTransId="{AA0F1F1C-C701-0D45-9AE0-5FC33FD855F2}" sibTransId="{B49A415B-29F3-2E4B-9DBD-CBA2917E0446}"/>
    <dgm:cxn modelId="{466C4EBA-EC08-E843-9CB2-EAA5A1806202}" type="presOf" srcId="{5146BA17-13C0-F64B-B7DE-63AD2A5AED27}" destId="{0C489F68-2821-A442-A6F7-04091F5A4460}" srcOrd="1" destOrd="0" presId="urn:microsoft.com/office/officeart/2005/8/layout/matrix1"/>
    <dgm:cxn modelId="{AE3A02BC-B533-9D44-97E2-57F4D93977D7}" type="presOf" srcId="{150ED565-551C-4C4D-8599-C69F15A862D3}" destId="{82B7FE0D-F0CA-044F-8AD8-1C1BDA314045}" srcOrd="1" destOrd="0" presId="urn:microsoft.com/office/officeart/2005/8/layout/matrix1"/>
    <dgm:cxn modelId="{A11A3BC4-D5B3-3643-967B-382B70EA004F}" type="presOf" srcId="{0CC700D2-550B-3348-9C76-02A09A388EF2}" destId="{1C570A6E-CD76-4D42-839C-00E8F59C645F}" srcOrd="1" destOrd="0" presId="urn:microsoft.com/office/officeart/2005/8/layout/matrix1"/>
    <dgm:cxn modelId="{77ECF4E4-7A6E-ED40-B7EB-ACEFBBC57A30}" type="presOf" srcId="{190C0204-3E5F-7648-9054-C4E9B4C4879C}" destId="{2522D02D-B0A7-B848-B2AA-265A2A8842D2}" srcOrd="0" destOrd="0" presId="urn:microsoft.com/office/officeart/2005/8/layout/matrix1"/>
    <dgm:cxn modelId="{78CB26E6-58B4-AD46-BFF2-19D147576466}" type="presOf" srcId="{150ED565-551C-4C4D-8599-C69F15A862D3}" destId="{F80701B1-CA4E-4B4D-910C-300149B02E02}" srcOrd="0" destOrd="0" presId="urn:microsoft.com/office/officeart/2005/8/layout/matrix1"/>
    <dgm:cxn modelId="{C17A19EA-5BC2-D24A-B2D4-8FC0EDD10300}" type="presOf" srcId="{CD958532-9A33-524D-8A47-B2A57B606E6C}" destId="{AE67B600-DFB6-1846-986A-C92A12D78640}" srcOrd="0" destOrd="0" presId="urn:microsoft.com/office/officeart/2005/8/layout/matrix1"/>
    <dgm:cxn modelId="{649895EB-753B-EE4F-9A35-62A9D6EE1148}" srcId="{CD958532-9A33-524D-8A47-B2A57B606E6C}" destId="{5146BA17-13C0-F64B-B7DE-63AD2A5AED27}" srcOrd="3" destOrd="0" parTransId="{2FADDB44-14D2-5D46-AFF9-73D5E33EFE12}" sibTransId="{1858E369-6E71-7547-9A93-84DEDC7EB31B}"/>
    <dgm:cxn modelId="{A1C20CB8-8600-0347-9E5F-E4E4E3FC3BCD}" type="presParOf" srcId="{594607E5-0B2F-FE47-9861-20039A9925FE}" destId="{5990EFA8-1124-6F4E-A04C-E329527B375E}" srcOrd="0" destOrd="0" presId="urn:microsoft.com/office/officeart/2005/8/layout/matrix1"/>
    <dgm:cxn modelId="{0F6980F0-1800-0840-A4F1-88A9D87F513E}" type="presParOf" srcId="{5990EFA8-1124-6F4E-A04C-E329527B375E}" destId="{F80701B1-CA4E-4B4D-910C-300149B02E02}" srcOrd="0" destOrd="0" presId="urn:microsoft.com/office/officeart/2005/8/layout/matrix1"/>
    <dgm:cxn modelId="{AE20476F-A0AD-8B4D-9F91-795DF6F45335}" type="presParOf" srcId="{5990EFA8-1124-6F4E-A04C-E329527B375E}" destId="{82B7FE0D-F0CA-044F-8AD8-1C1BDA314045}" srcOrd="1" destOrd="0" presId="urn:microsoft.com/office/officeart/2005/8/layout/matrix1"/>
    <dgm:cxn modelId="{6B2A1AB7-B6DE-5F4D-BED6-6FC84D607B25}" type="presParOf" srcId="{5990EFA8-1124-6F4E-A04C-E329527B375E}" destId="{2522D02D-B0A7-B848-B2AA-265A2A8842D2}" srcOrd="2" destOrd="0" presId="urn:microsoft.com/office/officeart/2005/8/layout/matrix1"/>
    <dgm:cxn modelId="{E2B102B4-3274-244A-962B-02B99864BBDE}" type="presParOf" srcId="{5990EFA8-1124-6F4E-A04C-E329527B375E}" destId="{EF278B15-C535-024C-B779-FBA212B05AEC}" srcOrd="3" destOrd="0" presId="urn:microsoft.com/office/officeart/2005/8/layout/matrix1"/>
    <dgm:cxn modelId="{DD3E1596-3289-6541-8D32-035F4359EFAE}" type="presParOf" srcId="{5990EFA8-1124-6F4E-A04C-E329527B375E}" destId="{3E2E9459-A79C-5D41-B8EB-61C3B21DBF69}" srcOrd="4" destOrd="0" presId="urn:microsoft.com/office/officeart/2005/8/layout/matrix1"/>
    <dgm:cxn modelId="{09A05081-B69E-8B4C-BC53-8CB734C6C718}" type="presParOf" srcId="{5990EFA8-1124-6F4E-A04C-E329527B375E}" destId="{1C570A6E-CD76-4D42-839C-00E8F59C645F}" srcOrd="5" destOrd="0" presId="urn:microsoft.com/office/officeart/2005/8/layout/matrix1"/>
    <dgm:cxn modelId="{B78956DD-E62A-404C-8C37-B5128A608E13}" type="presParOf" srcId="{5990EFA8-1124-6F4E-A04C-E329527B375E}" destId="{3F519C10-A60D-5240-89FC-E6D398AAAE00}" srcOrd="6" destOrd="0" presId="urn:microsoft.com/office/officeart/2005/8/layout/matrix1"/>
    <dgm:cxn modelId="{F8114312-F6DF-844F-B0CB-66D0BE2054E3}" type="presParOf" srcId="{5990EFA8-1124-6F4E-A04C-E329527B375E}" destId="{0C489F68-2821-A442-A6F7-04091F5A4460}" srcOrd="7" destOrd="0" presId="urn:microsoft.com/office/officeart/2005/8/layout/matrix1"/>
    <dgm:cxn modelId="{E6AD8C2A-F462-594A-9FC6-0A21F7D62C1D}" type="presParOf" srcId="{594607E5-0B2F-FE47-9861-20039A9925FE}" destId="{AE67B600-DFB6-1846-986A-C92A12D78640}"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B69E10-D50F-4CF2-BE17-516AB204D66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93A1C17F-FF26-4D8F-9B44-B126070A5DE7}">
      <dgm:prSet custT="1"/>
      <dgm:spPr>
        <a:xfrm>
          <a:off x="0" y="1625984"/>
          <a:ext cx="4068669" cy="693563"/>
        </a:xfrm>
        <a:prstGeom prst="roundRect">
          <a:avLst/>
        </a:prstGeom>
        <a:solidFill>
          <a:srgbClr val="FA9A42">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000" b="1" i="0" baseline="0" dirty="0">
              <a:solidFill>
                <a:sysClr val="window" lastClr="FFFFFF"/>
              </a:solidFill>
              <a:latin typeface="Corbel" panose="020B0503020204020204" pitchFamily="34" charset="0"/>
              <a:ea typeface="+mn-ea"/>
              <a:cs typeface="+mn-cs"/>
            </a:rPr>
            <a:t>How it Works:</a:t>
          </a:r>
          <a:endParaRPr lang="en-US" sz="2000" dirty="0">
            <a:solidFill>
              <a:sysClr val="window" lastClr="FFFFFF"/>
            </a:solidFill>
            <a:latin typeface="Corbel" panose="020B0503020204020204" pitchFamily="34" charset="0"/>
            <a:ea typeface="+mn-ea"/>
            <a:cs typeface="+mn-cs"/>
          </a:endParaRPr>
        </a:p>
      </dgm:t>
    </dgm:pt>
    <dgm:pt modelId="{1D9B20B7-4954-4E9C-BCC7-445C29A6D98B}" type="parTrans" cxnId="{4BBB30F8-722A-4133-8F54-5B54786836D1}">
      <dgm:prSet/>
      <dgm:spPr/>
      <dgm:t>
        <a:bodyPr/>
        <a:lstStyle/>
        <a:p>
          <a:endParaRPr lang="en-US">
            <a:latin typeface="Corbel" panose="020B0503020204020204" pitchFamily="34" charset="0"/>
          </a:endParaRPr>
        </a:p>
      </dgm:t>
    </dgm:pt>
    <dgm:pt modelId="{28E1EAC9-45DD-419B-956B-C5004A6785A4}" type="sibTrans" cxnId="{4BBB30F8-722A-4133-8F54-5B54786836D1}">
      <dgm:prSet/>
      <dgm:spPr/>
      <dgm:t>
        <a:bodyPr/>
        <a:lstStyle/>
        <a:p>
          <a:endParaRPr lang="en-US">
            <a:latin typeface="Corbel" panose="020B0503020204020204" pitchFamily="34" charset="0"/>
          </a:endParaRPr>
        </a:p>
      </dgm:t>
    </dgm:pt>
    <dgm:pt modelId="{E51FE537-FCAC-4229-B849-14C601788A9F}">
      <dgm:prSet custT="1"/>
      <dgm:spPr>
        <a:xfrm>
          <a:off x="0" y="2319548"/>
          <a:ext cx="4068669" cy="1379137"/>
        </a:xfrm>
        <a:prstGeom prst="rect">
          <a:avLst/>
        </a:prstGeom>
        <a:noFill/>
        <a:ln>
          <a:noFill/>
        </a:ln>
        <a:effectLst/>
      </dgm:spPr>
      <dgm:t>
        <a:bodyPr/>
        <a:lstStyle/>
        <a:p>
          <a:pPr>
            <a:buFont typeface="Neue Haas Grotesk Text Pro"/>
            <a:buAutoNum type="arabicPeriod"/>
          </a:pPr>
          <a:r>
            <a:rPr lang="en-US" sz="2000" b="0" i="0" baseline="0" dirty="0">
              <a:solidFill>
                <a:schemeClr val="bg1"/>
              </a:solidFill>
              <a:latin typeface="Corbel" panose="020B0503020204020204" pitchFamily="34" charset="0"/>
              <a:ea typeface="+mn-ea"/>
              <a:cs typeface="+mn-cs"/>
            </a:rPr>
            <a:t>Test a Scenario</a:t>
          </a:r>
          <a:endParaRPr lang="en-US" sz="2000" dirty="0">
            <a:solidFill>
              <a:schemeClr val="bg1"/>
            </a:solidFill>
            <a:latin typeface="Corbel" panose="020B0503020204020204" pitchFamily="34" charset="0"/>
            <a:ea typeface="+mn-ea"/>
            <a:cs typeface="+mn-cs"/>
          </a:endParaRPr>
        </a:p>
      </dgm:t>
    </dgm:pt>
    <dgm:pt modelId="{9A5E0E7D-A825-46D2-A462-8F2755C3F978}" type="parTrans" cxnId="{6F073410-404F-4575-B82F-A5F1DECEAB80}">
      <dgm:prSet/>
      <dgm:spPr/>
      <dgm:t>
        <a:bodyPr/>
        <a:lstStyle/>
        <a:p>
          <a:endParaRPr lang="en-US">
            <a:latin typeface="Corbel" panose="020B0503020204020204" pitchFamily="34" charset="0"/>
          </a:endParaRPr>
        </a:p>
      </dgm:t>
    </dgm:pt>
    <dgm:pt modelId="{1C5F16C2-BE73-4816-BB93-12F5821611F8}" type="sibTrans" cxnId="{6F073410-404F-4575-B82F-A5F1DECEAB80}">
      <dgm:prSet/>
      <dgm:spPr/>
      <dgm:t>
        <a:bodyPr/>
        <a:lstStyle/>
        <a:p>
          <a:endParaRPr lang="en-US">
            <a:latin typeface="Corbel" panose="020B0503020204020204" pitchFamily="34" charset="0"/>
          </a:endParaRPr>
        </a:p>
      </dgm:t>
    </dgm:pt>
    <dgm:pt modelId="{266454CB-E605-42E2-8667-7F96D6F57851}">
      <dgm:prSet custT="1"/>
      <dgm:spPr>
        <a:xfrm>
          <a:off x="0" y="2319548"/>
          <a:ext cx="4068669" cy="1379137"/>
        </a:xfrm>
        <a:prstGeom prst="rect">
          <a:avLst/>
        </a:prstGeom>
        <a:noFill/>
        <a:ln>
          <a:noFill/>
        </a:ln>
        <a:effectLst/>
      </dgm:spPr>
      <dgm:t>
        <a:bodyPr/>
        <a:lstStyle/>
        <a:p>
          <a:pPr>
            <a:buFont typeface="Neue Haas Grotesk Text Pro"/>
            <a:buAutoNum type="arabicPeriod"/>
          </a:pPr>
          <a:r>
            <a:rPr lang="en-US" sz="2000" b="0" i="0" baseline="0" dirty="0">
              <a:solidFill>
                <a:schemeClr val="bg1"/>
              </a:solidFill>
              <a:latin typeface="Corbel" panose="020B0503020204020204" pitchFamily="34" charset="0"/>
              <a:ea typeface="+mn-ea"/>
              <a:cs typeface="+mn-cs"/>
            </a:rPr>
            <a:t>Simulate a Change</a:t>
          </a:r>
          <a:endParaRPr lang="en-US" sz="2000" dirty="0">
            <a:solidFill>
              <a:schemeClr val="bg1"/>
            </a:solidFill>
            <a:latin typeface="Corbel" panose="020B0503020204020204" pitchFamily="34" charset="0"/>
            <a:ea typeface="+mn-ea"/>
            <a:cs typeface="+mn-cs"/>
          </a:endParaRPr>
        </a:p>
      </dgm:t>
    </dgm:pt>
    <dgm:pt modelId="{5AE4A58B-0E42-4D1F-AE5C-DCB74C768B5F}" type="parTrans" cxnId="{2BE36346-D8C2-414D-96C3-9ABCF7D88446}">
      <dgm:prSet/>
      <dgm:spPr/>
      <dgm:t>
        <a:bodyPr/>
        <a:lstStyle/>
        <a:p>
          <a:endParaRPr lang="en-US">
            <a:latin typeface="Corbel" panose="020B0503020204020204" pitchFamily="34" charset="0"/>
          </a:endParaRPr>
        </a:p>
      </dgm:t>
    </dgm:pt>
    <dgm:pt modelId="{DEA683E8-78A9-4FEF-B07C-F6A501E7627C}" type="sibTrans" cxnId="{2BE36346-D8C2-414D-96C3-9ABCF7D88446}">
      <dgm:prSet/>
      <dgm:spPr/>
      <dgm:t>
        <a:bodyPr/>
        <a:lstStyle/>
        <a:p>
          <a:endParaRPr lang="en-US">
            <a:latin typeface="Corbel" panose="020B0503020204020204" pitchFamily="34" charset="0"/>
          </a:endParaRPr>
        </a:p>
      </dgm:t>
    </dgm:pt>
    <dgm:pt modelId="{BDF8565A-4A4D-4BE2-94F5-90BB31E70486}">
      <dgm:prSet custT="1"/>
      <dgm:spPr>
        <a:xfrm>
          <a:off x="0" y="2319548"/>
          <a:ext cx="4068669" cy="1379137"/>
        </a:xfrm>
        <a:prstGeom prst="rect">
          <a:avLst/>
        </a:prstGeom>
        <a:noFill/>
        <a:ln>
          <a:noFill/>
        </a:ln>
        <a:effectLst/>
      </dgm:spPr>
      <dgm:t>
        <a:bodyPr/>
        <a:lstStyle/>
        <a:p>
          <a:pPr>
            <a:buFont typeface="Neue Haas Grotesk Text Pro"/>
            <a:buAutoNum type="arabicPeriod"/>
          </a:pPr>
          <a:r>
            <a:rPr lang="en-US" sz="2000" b="0" i="0" baseline="0" dirty="0">
              <a:solidFill>
                <a:schemeClr val="bg1"/>
              </a:solidFill>
              <a:latin typeface="Corbel" panose="020B0503020204020204" pitchFamily="34" charset="0"/>
              <a:ea typeface="+mn-ea"/>
              <a:cs typeface="+mn-cs"/>
            </a:rPr>
            <a:t>Generate a Prediction</a:t>
          </a:r>
          <a:endParaRPr lang="en-US" sz="2000" dirty="0">
            <a:solidFill>
              <a:schemeClr val="bg1"/>
            </a:solidFill>
            <a:latin typeface="Corbel" panose="020B0503020204020204" pitchFamily="34" charset="0"/>
            <a:ea typeface="+mn-ea"/>
            <a:cs typeface="+mn-cs"/>
          </a:endParaRPr>
        </a:p>
      </dgm:t>
    </dgm:pt>
    <dgm:pt modelId="{B9F827AF-ACD4-438C-AB6A-D6E827FE2F14}" type="parTrans" cxnId="{D44284A5-61E1-4DE4-8C98-D775468A1F8F}">
      <dgm:prSet/>
      <dgm:spPr/>
      <dgm:t>
        <a:bodyPr/>
        <a:lstStyle/>
        <a:p>
          <a:endParaRPr lang="en-US">
            <a:latin typeface="Corbel" panose="020B0503020204020204" pitchFamily="34" charset="0"/>
          </a:endParaRPr>
        </a:p>
      </dgm:t>
    </dgm:pt>
    <dgm:pt modelId="{27CDD89A-ED9C-4470-9147-1E662BC19A15}" type="sibTrans" cxnId="{D44284A5-61E1-4DE4-8C98-D775468A1F8F}">
      <dgm:prSet/>
      <dgm:spPr/>
      <dgm:t>
        <a:bodyPr/>
        <a:lstStyle/>
        <a:p>
          <a:endParaRPr lang="en-US">
            <a:latin typeface="Corbel" panose="020B0503020204020204" pitchFamily="34" charset="0"/>
          </a:endParaRPr>
        </a:p>
      </dgm:t>
    </dgm:pt>
    <dgm:pt modelId="{701FBCA6-12A1-401C-97EE-6765688A955D}">
      <dgm:prSet custT="1"/>
      <dgm:spPr>
        <a:xfrm>
          <a:off x="0" y="2319548"/>
          <a:ext cx="4068669" cy="1379137"/>
        </a:xfrm>
        <a:prstGeom prst="rect">
          <a:avLst/>
        </a:prstGeom>
        <a:noFill/>
        <a:ln>
          <a:noFill/>
        </a:ln>
        <a:effectLst/>
      </dgm:spPr>
      <dgm:t>
        <a:bodyPr/>
        <a:lstStyle/>
        <a:p>
          <a:pPr>
            <a:buFont typeface="Neue Haas Grotesk Text Pro"/>
            <a:buAutoNum type="arabicPeriod"/>
          </a:pPr>
          <a:r>
            <a:rPr lang="en-US" sz="2000" b="0" i="0" baseline="0" dirty="0">
              <a:solidFill>
                <a:schemeClr val="bg1"/>
              </a:solidFill>
              <a:latin typeface="Corbel" panose="020B0503020204020204" pitchFamily="34" charset="0"/>
              <a:ea typeface="+mn-ea"/>
              <a:cs typeface="+mn-cs"/>
            </a:rPr>
            <a:t>Quantify the Impact ($)</a:t>
          </a:r>
          <a:endParaRPr lang="en-US" sz="2000" dirty="0">
            <a:solidFill>
              <a:schemeClr val="bg1"/>
            </a:solidFill>
            <a:latin typeface="Corbel" panose="020B0503020204020204" pitchFamily="34" charset="0"/>
            <a:ea typeface="+mn-ea"/>
            <a:cs typeface="+mn-cs"/>
          </a:endParaRPr>
        </a:p>
      </dgm:t>
    </dgm:pt>
    <dgm:pt modelId="{17552547-76DA-43C2-8CF7-471F314C58BD}" type="parTrans" cxnId="{73B6541B-C866-4E8E-9BC5-7664CBB49C75}">
      <dgm:prSet/>
      <dgm:spPr/>
      <dgm:t>
        <a:bodyPr/>
        <a:lstStyle/>
        <a:p>
          <a:endParaRPr lang="en-US">
            <a:latin typeface="Corbel" panose="020B0503020204020204" pitchFamily="34" charset="0"/>
          </a:endParaRPr>
        </a:p>
      </dgm:t>
    </dgm:pt>
    <dgm:pt modelId="{56B15D94-587C-4F6F-AB84-FDB8177EDEBA}" type="sibTrans" cxnId="{73B6541B-C866-4E8E-9BC5-7664CBB49C75}">
      <dgm:prSet/>
      <dgm:spPr/>
      <dgm:t>
        <a:bodyPr/>
        <a:lstStyle/>
        <a:p>
          <a:endParaRPr lang="en-US">
            <a:latin typeface="Corbel" panose="020B0503020204020204" pitchFamily="34" charset="0"/>
          </a:endParaRPr>
        </a:p>
      </dgm:t>
    </dgm:pt>
    <dgm:pt modelId="{1DF69A1A-1F26-7447-BCF3-E02DCE2BABD0}" type="pres">
      <dgm:prSet presAssocID="{F9B69E10-D50F-4CF2-BE17-516AB204D660}" presName="linear" presStyleCnt="0">
        <dgm:presLayoutVars>
          <dgm:animLvl val="lvl"/>
          <dgm:resizeHandles val="exact"/>
        </dgm:presLayoutVars>
      </dgm:prSet>
      <dgm:spPr/>
    </dgm:pt>
    <dgm:pt modelId="{0CD256BB-946F-F34B-9DCF-2FDD1AFE52F9}" type="pres">
      <dgm:prSet presAssocID="{93A1C17F-FF26-4D8F-9B44-B126070A5DE7}" presName="parentText" presStyleLbl="node1" presStyleIdx="0" presStyleCnt="1" custScaleY="42274">
        <dgm:presLayoutVars>
          <dgm:chMax val="0"/>
          <dgm:bulletEnabled val="1"/>
        </dgm:presLayoutVars>
      </dgm:prSet>
      <dgm:spPr/>
    </dgm:pt>
    <dgm:pt modelId="{05D17DD5-2154-D645-AE21-E33E0E6B5E1B}" type="pres">
      <dgm:prSet presAssocID="{93A1C17F-FF26-4D8F-9B44-B126070A5DE7}" presName="childText" presStyleLbl="revTx" presStyleIdx="0" presStyleCnt="1">
        <dgm:presLayoutVars>
          <dgm:bulletEnabled val="1"/>
        </dgm:presLayoutVars>
      </dgm:prSet>
      <dgm:spPr/>
    </dgm:pt>
  </dgm:ptLst>
  <dgm:cxnLst>
    <dgm:cxn modelId="{6F073410-404F-4575-B82F-A5F1DECEAB80}" srcId="{93A1C17F-FF26-4D8F-9B44-B126070A5DE7}" destId="{E51FE537-FCAC-4229-B849-14C601788A9F}" srcOrd="0" destOrd="0" parTransId="{9A5E0E7D-A825-46D2-A462-8F2755C3F978}" sibTransId="{1C5F16C2-BE73-4816-BB93-12F5821611F8}"/>
    <dgm:cxn modelId="{73B6541B-C866-4E8E-9BC5-7664CBB49C75}" srcId="{93A1C17F-FF26-4D8F-9B44-B126070A5DE7}" destId="{701FBCA6-12A1-401C-97EE-6765688A955D}" srcOrd="3" destOrd="0" parTransId="{17552547-76DA-43C2-8CF7-471F314C58BD}" sibTransId="{56B15D94-587C-4F6F-AB84-FDB8177EDEBA}"/>
    <dgm:cxn modelId="{1F476241-7AC6-4941-9A2C-FE39799AA87E}" type="presOf" srcId="{E51FE537-FCAC-4229-B849-14C601788A9F}" destId="{05D17DD5-2154-D645-AE21-E33E0E6B5E1B}" srcOrd="0" destOrd="0" presId="urn:microsoft.com/office/officeart/2005/8/layout/vList2"/>
    <dgm:cxn modelId="{2BE36346-D8C2-414D-96C3-9ABCF7D88446}" srcId="{93A1C17F-FF26-4D8F-9B44-B126070A5DE7}" destId="{266454CB-E605-42E2-8667-7F96D6F57851}" srcOrd="1" destOrd="0" parTransId="{5AE4A58B-0E42-4D1F-AE5C-DCB74C768B5F}" sibTransId="{DEA683E8-78A9-4FEF-B07C-F6A501E7627C}"/>
    <dgm:cxn modelId="{C9C6347B-8619-624A-851B-11D1601838FB}" type="presOf" srcId="{701FBCA6-12A1-401C-97EE-6765688A955D}" destId="{05D17DD5-2154-D645-AE21-E33E0E6B5E1B}" srcOrd="0" destOrd="3" presId="urn:microsoft.com/office/officeart/2005/8/layout/vList2"/>
    <dgm:cxn modelId="{D44284A5-61E1-4DE4-8C98-D775468A1F8F}" srcId="{93A1C17F-FF26-4D8F-9B44-B126070A5DE7}" destId="{BDF8565A-4A4D-4BE2-94F5-90BB31E70486}" srcOrd="2" destOrd="0" parTransId="{B9F827AF-ACD4-438C-AB6A-D6E827FE2F14}" sibTransId="{27CDD89A-ED9C-4470-9147-1E662BC19A15}"/>
    <dgm:cxn modelId="{FF58AFC1-0BEF-6344-8A4E-2E634D3DE816}" type="presOf" srcId="{F9B69E10-D50F-4CF2-BE17-516AB204D660}" destId="{1DF69A1A-1F26-7447-BCF3-E02DCE2BABD0}" srcOrd="0" destOrd="0" presId="urn:microsoft.com/office/officeart/2005/8/layout/vList2"/>
    <dgm:cxn modelId="{D98407C8-2F49-7449-8666-61331E0B9776}" type="presOf" srcId="{BDF8565A-4A4D-4BE2-94F5-90BB31E70486}" destId="{05D17DD5-2154-D645-AE21-E33E0E6B5E1B}" srcOrd="0" destOrd="2" presId="urn:microsoft.com/office/officeart/2005/8/layout/vList2"/>
    <dgm:cxn modelId="{5A383FDB-DEF4-924E-91D7-DA39F42A569D}" type="presOf" srcId="{93A1C17F-FF26-4D8F-9B44-B126070A5DE7}" destId="{0CD256BB-946F-F34B-9DCF-2FDD1AFE52F9}" srcOrd="0" destOrd="0" presId="urn:microsoft.com/office/officeart/2005/8/layout/vList2"/>
    <dgm:cxn modelId="{9FF64CF1-ECCA-A643-8E9A-5325AB07ED6F}" type="presOf" srcId="{266454CB-E605-42E2-8667-7F96D6F57851}" destId="{05D17DD5-2154-D645-AE21-E33E0E6B5E1B}" srcOrd="0" destOrd="1" presId="urn:microsoft.com/office/officeart/2005/8/layout/vList2"/>
    <dgm:cxn modelId="{4BBB30F8-722A-4133-8F54-5B54786836D1}" srcId="{F9B69E10-D50F-4CF2-BE17-516AB204D660}" destId="{93A1C17F-FF26-4D8F-9B44-B126070A5DE7}" srcOrd="0" destOrd="0" parTransId="{1D9B20B7-4954-4E9C-BCC7-445C29A6D98B}" sibTransId="{28E1EAC9-45DD-419B-956B-C5004A6785A4}"/>
    <dgm:cxn modelId="{9CC02932-0D24-834D-BAB9-4F28F7FF9B90}" type="presParOf" srcId="{1DF69A1A-1F26-7447-BCF3-E02DCE2BABD0}" destId="{0CD256BB-946F-F34B-9DCF-2FDD1AFE52F9}" srcOrd="0" destOrd="0" presId="urn:microsoft.com/office/officeart/2005/8/layout/vList2"/>
    <dgm:cxn modelId="{D3E42C9B-142F-6E4D-83F6-8B4C1E1AB8C1}" type="presParOf" srcId="{1DF69A1A-1F26-7447-BCF3-E02DCE2BABD0}" destId="{05D17DD5-2154-D645-AE21-E33E0E6B5E1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45D5D-F28C-439C-87A6-B7CF147D3511}">
      <dsp:nvSpPr>
        <dsp:cNvPr id="0" name=""/>
        <dsp:cNvSpPr/>
      </dsp:nvSpPr>
      <dsp:spPr>
        <a:xfrm>
          <a:off x="719335" y="131129"/>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040EBA-316F-4D8F-8965-63CFFC91A38C}">
      <dsp:nvSpPr>
        <dsp:cNvPr id="0" name=""/>
        <dsp:cNvSpPr/>
      </dsp:nvSpPr>
      <dsp:spPr>
        <a:xfrm>
          <a:off x="72741" y="1503158"/>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b="1" kern="1200" dirty="0"/>
            <a:t>$59,150 profit opportunity </a:t>
          </a:r>
          <a:endParaRPr lang="en-US" sz="2100" kern="1200" dirty="0"/>
        </a:p>
      </dsp:txBody>
      <dsp:txXfrm>
        <a:off x="72741" y="1503158"/>
        <a:ext cx="2351250" cy="720000"/>
      </dsp:txXfrm>
    </dsp:sp>
    <dsp:sp modelId="{426A3CBC-BAA5-4001-961F-1682D8005FD4}">
      <dsp:nvSpPr>
        <dsp:cNvPr id="0" name=""/>
        <dsp:cNvSpPr/>
      </dsp:nvSpPr>
      <dsp:spPr>
        <a:xfrm>
          <a:off x="3482054" y="131129"/>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3B91E0-8AFE-4EDC-A993-4BE31346C1D8}">
      <dsp:nvSpPr>
        <dsp:cNvPr id="0" name=""/>
        <dsp:cNvSpPr/>
      </dsp:nvSpPr>
      <dsp:spPr>
        <a:xfrm>
          <a:off x="2835460" y="1503158"/>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b="1" kern="1200" dirty="0"/>
            <a:t>$29,574                    cost savings</a:t>
          </a:r>
          <a:endParaRPr lang="en-US" sz="2100" kern="1200" dirty="0"/>
        </a:p>
      </dsp:txBody>
      <dsp:txXfrm>
        <a:off x="2835460" y="1503158"/>
        <a:ext cx="235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75C75-A486-4A78-A083-3B33442BBB19}">
      <dsp:nvSpPr>
        <dsp:cNvPr id="0" name=""/>
        <dsp:cNvSpPr/>
      </dsp:nvSpPr>
      <dsp:spPr>
        <a:xfrm>
          <a:off x="901674" y="64273"/>
          <a:ext cx="1270687" cy="1270687"/>
        </a:xfrm>
        <a:prstGeom prst="rect">
          <a:avLst/>
        </a:prstGeom>
        <a:blipFill rotWithShape="1">
          <a:blip xmlns:r="http://schemas.openxmlformats.org/officeDocument/2006/relationships" r:embed="rId1">
            <a:duotone>
              <a:schemeClr val="accent6">
                <a:shade val="45000"/>
                <a:satMod val="135000"/>
              </a:schemeClr>
              <a:prstClr val="white"/>
            </a:duotone>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0F16B1-D72B-45C7-B8E5-E419F3769EED}">
      <dsp:nvSpPr>
        <dsp:cNvPr id="0" name=""/>
        <dsp:cNvSpPr/>
      </dsp:nvSpPr>
      <dsp:spPr>
        <a:xfrm>
          <a:off x="125143" y="1686461"/>
          <a:ext cx="28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b="1" kern="1200" dirty="0"/>
            <a:t>7.5 million         unnecessary miles</a:t>
          </a:r>
          <a:endParaRPr lang="en-US" sz="2100" kern="1200" dirty="0"/>
        </a:p>
      </dsp:txBody>
      <dsp:txXfrm>
        <a:off x="125143" y="1686461"/>
        <a:ext cx="282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5A41B-6FE1-452B-90E5-A457413104D6}">
      <dsp:nvSpPr>
        <dsp:cNvPr id="0" name=""/>
        <dsp:cNvSpPr/>
      </dsp:nvSpPr>
      <dsp:spPr>
        <a:xfrm>
          <a:off x="1170412" y="82229"/>
          <a:ext cx="1164375" cy="116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0046FD-97F3-48D0-970E-FFF3538C0E99}">
      <dsp:nvSpPr>
        <dsp:cNvPr id="0" name=""/>
        <dsp:cNvSpPr/>
      </dsp:nvSpPr>
      <dsp:spPr>
        <a:xfrm>
          <a:off x="458849" y="1579269"/>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b="1" kern="1200" dirty="0"/>
            <a:t>68%                    Suboptimal routing</a:t>
          </a:r>
          <a:endParaRPr lang="en-US" sz="2100" kern="1200" dirty="0"/>
        </a:p>
      </dsp:txBody>
      <dsp:txXfrm>
        <a:off x="458849" y="1579269"/>
        <a:ext cx="2587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BCFA1-D9FA-4865-91E6-D6D6258958A4}">
      <dsp:nvSpPr>
        <dsp:cNvPr id="0" name=""/>
        <dsp:cNvSpPr/>
      </dsp:nvSpPr>
      <dsp:spPr>
        <a:xfrm>
          <a:off x="0" y="819297"/>
          <a:ext cx="7293610" cy="1512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8EBC8C-8F18-4B55-BF28-AA9EBF210973}">
      <dsp:nvSpPr>
        <dsp:cNvPr id="0" name=""/>
        <dsp:cNvSpPr/>
      </dsp:nvSpPr>
      <dsp:spPr>
        <a:xfrm>
          <a:off x="457545" y="1159620"/>
          <a:ext cx="831901" cy="8319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C7FD03-D3B7-4267-A225-F69F1271050D}">
      <dsp:nvSpPr>
        <dsp:cNvPr id="0" name=""/>
        <dsp:cNvSpPr/>
      </dsp:nvSpPr>
      <dsp:spPr>
        <a:xfrm>
          <a:off x="1746993" y="819297"/>
          <a:ext cx="5546616" cy="151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78" tIns="160078" rIns="160078" bIns="160078" numCol="1" spcCol="1270" anchor="ctr" anchorCtr="0">
          <a:noAutofit/>
        </a:bodyPr>
        <a:lstStyle/>
        <a:p>
          <a:pPr marL="0" lvl="0" indent="0" algn="l" defTabSz="800100">
            <a:lnSpc>
              <a:spcPct val="100000"/>
            </a:lnSpc>
            <a:spcBef>
              <a:spcPct val="0"/>
            </a:spcBef>
            <a:spcAft>
              <a:spcPct val="35000"/>
            </a:spcAft>
            <a:buNone/>
          </a:pPr>
          <a:r>
            <a:rPr lang="en-US" sz="1800" b="1" kern="1200" dirty="0"/>
            <a:t>The Situation</a:t>
          </a:r>
          <a:r>
            <a:rPr lang="en-US" sz="1800" kern="1200" dirty="0"/>
            <a:t>: The Candy Cache operates five factories serving North America but the current factory-customer assignments  is misaligned and create unnecessary costs.</a:t>
          </a:r>
        </a:p>
      </dsp:txBody>
      <dsp:txXfrm>
        <a:off x="1746993" y="819297"/>
        <a:ext cx="5546616" cy="1512548"/>
      </dsp:txXfrm>
    </dsp:sp>
    <dsp:sp modelId="{04BFC3A1-72C3-4118-9E5F-3EAB58CA4677}">
      <dsp:nvSpPr>
        <dsp:cNvPr id="0" name=""/>
        <dsp:cNvSpPr/>
      </dsp:nvSpPr>
      <dsp:spPr>
        <a:xfrm>
          <a:off x="0" y="2709983"/>
          <a:ext cx="7293610" cy="1512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215614-FBFD-4004-A139-33D55F1365B6}">
      <dsp:nvSpPr>
        <dsp:cNvPr id="0" name=""/>
        <dsp:cNvSpPr/>
      </dsp:nvSpPr>
      <dsp:spPr>
        <a:xfrm>
          <a:off x="457545" y="3050306"/>
          <a:ext cx="831901" cy="8319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8B1088-7BAA-4EB5-95BD-3A397A42CFE4}">
      <dsp:nvSpPr>
        <dsp:cNvPr id="0" name=""/>
        <dsp:cNvSpPr/>
      </dsp:nvSpPr>
      <dsp:spPr>
        <a:xfrm>
          <a:off x="1746993" y="2709983"/>
          <a:ext cx="5546616" cy="151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78" tIns="160078" rIns="160078" bIns="160078" numCol="1" spcCol="1270" anchor="ctr" anchorCtr="0">
          <a:noAutofit/>
        </a:bodyPr>
        <a:lstStyle/>
        <a:p>
          <a:pPr marL="0" lvl="0" indent="0" algn="l" defTabSz="800100">
            <a:lnSpc>
              <a:spcPct val="100000"/>
            </a:lnSpc>
            <a:spcBef>
              <a:spcPct val="0"/>
            </a:spcBef>
            <a:spcAft>
              <a:spcPct val="35000"/>
            </a:spcAft>
            <a:buNone/>
          </a:pPr>
          <a:r>
            <a:rPr lang="en-US" sz="1800" b="1" kern="1200" dirty="0"/>
            <a:t>Job to be Done: </a:t>
          </a:r>
          <a:r>
            <a:rPr lang="en-US" sz="1800" kern="1200" dirty="0"/>
            <a:t>To boost the company’s bottom line by identifying key inefficiencies in distribution routes and product strategy to unlock cost savings and drive profit growth through operational excellence. </a:t>
          </a:r>
        </a:p>
      </dsp:txBody>
      <dsp:txXfrm>
        <a:off x="1746993" y="2709983"/>
        <a:ext cx="5546616" cy="15125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0FDED-1F9A-664E-9263-D3C1CA3F679C}">
      <dsp:nvSpPr>
        <dsp:cNvPr id="0" name=""/>
        <dsp:cNvSpPr/>
      </dsp:nvSpPr>
      <dsp:spPr>
        <a:xfrm>
          <a:off x="2315808" y="-305963"/>
          <a:ext cx="2300357" cy="1672866"/>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latin typeface="Corbel" panose="020B0503020204020204" pitchFamily="34" charset="0"/>
            </a:rPr>
            <a:t>📊 </a:t>
          </a:r>
          <a:r>
            <a:rPr lang="en-GB" sz="1400" b="1" kern="1200" dirty="0">
              <a:latin typeface="Corbel" panose="020B0503020204020204" pitchFamily="34" charset="0"/>
            </a:rPr>
            <a:t>DATA</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6 datasets</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10,194 rows</a:t>
          </a:r>
        </a:p>
        <a:p>
          <a:pPr marL="0" lvl="0" indent="0" algn="ctr" defTabSz="622300">
            <a:lnSpc>
              <a:spcPct val="90000"/>
            </a:lnSpc>
            <a:spcBef>
              <a:spcPct val="0"/>
            </a:spcBef>
            <a:spcAft>
              <a:spcPct val="35000"/>
            </a:spcAft>
            <a:buNone/>
          </a:pPr>
          <a:endParaRPr lang="en-GB" sz="1400" kern="1200" dirty="0">
            <a:latin typeface="Corbel" panose="020B0503020204020204" pitchFamily="34" charset="0"/>
          </a:endParaRPr>
        </a:p>
      </dsp:txBody>
      <dsp:txXfrm>
        <a:off x="2652687" y="-60977"/>
        <a:ext cx="1626599" cy="1182894"/>
      </dsp:txXfrm>
    </dsp:sp>
    <dsp:sp modelId="{821A6248-7DC3-3440-8526-6FA4B6570942}">
      <dsp:nvSpPr>
        <dsp:cNvPr id="0" name=""/>
        <dsp:cNvSpPr/>
      </dsp:nvSpPr>
      <dsp:spPr>
        <a:xfrm>
          <a:off x="1643363" y="530469"/>
          <a:ext cx="3645248" cy="3645248"/>
        </a:xfrm>
        <a:custGeom>
          <a:avLst/>
          <a:gdLst/>
          <a:ahLst/>
          <a:cxnLst/>
          <a:rect l="0" t="0" r="0" b="0"/>
          <a:pathLst>
            <a:path>
              <a:moveTo>
                <a:pt x="2977753" y="412788"/>
              </a:moveTo>
              <a:arcTo wR="1822624" hR="1822624" stAng="18559739" swAng="1187502"/>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4DC15A5-FD98-2147-A5A0-3A589C6F2A5E}">
      <dsp:nvSpPr>
        <dsp:cNvPr id="0" name=""/>
        <dsp:cNvSpPr/>
      </dsp:nvSpPr>
      <dsp:spPr>
        <a:xfrm>
          <a:off x="4067186" y="1423156"/>
          <a:ext cx="2442851" cy="1859875"/>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latin typeface="Corbel" panose="020B0503020204020204" pitchFamily="34" charset="0"/>
            </a:rPr>
            <a:t>🔬</a:t>
          </a:r>
          <a:r>
            <a:rPr lang="en-GB" sz="1400" b="1" kern="1200" dirty="0">
              <a:latin typeface="Corbel" panose="020B0503020204020204" pitchFamily="34" charset="0"/>
            </a:rPr>
            <a:t> ANALYSIS</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Geospatial</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Seasonality</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What-If Analysis</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Predictive Modelling</a:t>
          </a:r>
        </a:p>
      </dsp:txBody>
      <dsp:txXfrm>
        <a:off x="4424933" y="1695528"/>
        <a:ext cx="1727357" cy="1315131"/>
      </dsp:txXfrm>
    </dsp:sp>
    <dsp:sp modelId="{28210C0D-B4E5-C245-82D8-A0FB80EBF940}">
      <dsp:nvSpPr>
        <dsp:cNvPr id="0" name=""/>
        <dsp:cNvSpPr/>
      </dsp:nvSpPr>
      <dsp:spPr>
        <a:xfrm>
          <a:off x="1643363" y="530469"/>
          <a:ext cx="3645248" cy="3645248"/>
        </a:xfrm>
        <a:custGeom>
          <a:avLst/>
          <a:gdLst/>
          <a:ahLst/>
          <a:cxnLst/>
          <a:rect l="0" t="0" r="0" b="0"/>
          <a:pathLst>
            <a:path>
              <a:moveTo>
                <a:pt x="3386925" y="2757996"/>
              </a:moveTo>
              <a:arcTo wR="1822624" hR="1822624" stAng="1852636" swAng="1175235"/>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F02421-1D23-3248-A2B2-9FF2991E2F1F}">
      <dsp:nvSpPr>
        <dsp:cNvPr id="0" name=""/>
        <dsp:cNvSpPr/>
      </dsp:nvSpPr>
      <dsp:spPr>
        <a:xfrm>
          <a:off x="2310670" y="3292770"/>
          <a:ext cx="2310634" cy="1765895"/>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latin typeface="Corbel" panose="020B0503020204020204" pitchFamily="34" charset="0"/>
            </a:rPr>
            <a:t>💡 </a:t>
          </a:r>
          <a:r>
            <a:rPr lang="en-GB" sz="1400" b="1" kern="1200" dirty="0">
              <a:latin typeface="Corbel" panose="020B0503020204020204" pitchFamily="34" charset="0"/>
            </a:rPr>
            <a:t>INSIGHTS</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Random Forest </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94.9% accuracy</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Key Drivers</a:t>
          </a:r>
        </a:p>
      </dsp:txBody>
      <dsp:txXfrm>
        <a:off x="2649055" y="3551379"/>
        <a:ext cx="1633864" cy="1248677"/>
      </dsp:txXfrm>
    </dsp:sp>
    <dsp:sp modelId="{E8A99069-3445-4C41-9DCB-CCD42B4AF71C}">
      <dsp:nvSpPr>
        <dsp:cNvPr id="0" name=""/>
        <dsp:cNvSpPr/>
      </dsp:nvSpPr>
      <dsp:spPr>
        <a:xfrm>
          <a:off x="1643363" y="530469"/>
          <a:ext cx="3645248" cy="3645248"/>
        </a:xfrm>
        <a:custGeom>
          <a:avLst/>
          <a:gdLst/>
          <a:ahLst/>
          <a:cxnLst/>
          <a:rect l="0" t="0" r="0" b="0"/>
          <a:pathLst>
            <a:path>
              <a:moveTo>
                <a:pt x="662241" y="3228139"/>
              </a:moveTo>
              <a:arcTo wR="1822624" hR="1822624" stAng="7772569" swAng="1219021"/>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7085DA-E30B-2C4E-96A1-EBBEFE2F42D1}">
      <dsp:nvSpPr>
        <dsp:cNvPr id="0" name=""/>
        <dsp:cNvSpPr/>
      </dsp:nvSpPr>
      <dsp:spPr>
        <a:xfrm>
          <a:off x="561322" y="1443600"/>
          <a:ext cx="2164080" cy="1818986"/>
        </a:xfrm>
        <a:prstGeom prst="ellips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latin typeface="Corbel" panose="020B0503020204020204" pitchFamily="34" charset="0"/>
            </a:rPr>
            <a:t>🎯 </a:t>
          </a:r>
          <a:r>
            <a:rPr lang="en-GB" sz="1400" b="1" kern="1200" dirty="0">
              <a:latin typeface="Corbel" panose="020B0503020204020204" pitchFamily="34" charset="0"/>
            </a:rPr>
            <a:t>ACTION</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Decision Tool</a:t>
          </a:r>
        </a:p>
        <a:p>
          <a:pPr marL="0" lvl="0" indent="0" algn="ctr" defTabSz="622300">
            <a:lnSpc>
              <a:spcPct val="90000"/>
            </a:lnSpc>
            <a:spcBef>
              <a:spcPct val="0"/>
            </a:spcBef>
            <a:spcAft>
              <a:spcPct val="35000"/>
            </a:spcAft>
            <a:buNone/>
          </a:pPr>
          <a:r>
            <a:rPr lang="en-GB" sz="1400" kern="1200" dirty="0">
              <a:latin typeface="Corbel" panose="020B0503020204020204" pitchFamily="34" charset="0"/>
            </a:rPr>
            <a:t>Clear Recommendation</a:t>
          </a:r>
        </a:p>
      </dsp:txBody>
      <dsp:txXfrm>
        <a:off x="878244" y="1709984"/>
        <a:ext cx="1530236" cy="1286218"/>
      </dsp:txXfrm>
    </dsp:sp>
    <dsp:sp modelId="{9D775F1C-22EE-2D4F-913F-EAA651ED753B}">
      <dsp:nvSpPr>
        <dsp:cNvPr id="0" name=""/>
        <dsp:cNvSpPr/>
      </dsp:nvSpPr>
      <dsp:spPr>
        <a:xfrm>
          <a:off x="1643363" y="530469"/>
          <a:ext cx="3645248" cy="3645248"/>
        </a:xfrm>
        <a:custGeom>
          <a:avLst/>
          <a:gdLst/>
          <a:ahLst/>
          <a:cxnLst/>
          <a:rect l="0" t="0" r="0" b="0"/>
          <a:pathLst>
            <a:path>
              <a:moveTo>
                <a:pt x="246452" y="907397"/>
              </a:moveTo>
              <a:arcTo wR="1822624" hR="1822624" stAng="12608533" swAng="1231288"/>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701B1-CA4E-4B4D-910C-300149B02E02}">
      <dsp:nvSpPr>
        <dsp:cNvPr id="0" name=""/>
        <dsp:cNvSpPr/>
      </dsp:nvSpPr>
      <dsp:spPr>
        <a:xfrm rot="16200000">
          <a:off x="607228" y="-607228"/>
          <a:ext cx="1907145" cy="3121603"/>
        </a:xfrm>
        <a:prstGeom prst="round1Rect">
          <a:avLst/>
        </a:prstGeom>
        <a:solidFill>
          <a:schemeClr val="accent2">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SG" sz="1500" b="0" i="0" u="none" kern="1200" dirty="0"/>
            <a:t>💡</a:t>
          </a:r>
          <a:r>
            <a:rPr lang="en-GB" sz="1500" b="1" kern="1200" dirty="0">
              <a:solidFill>
                <a:schemeClr val="tx1">
                  <a:lumMod val="75000"/>
                  <a:lumOff val="25000"/>
                </a:schemeClr>
              </a:solidFill>
              <a:latin typeface="+mn-lt"/>
            </a:rPr>
            <a:t>HIGH PROFIT/LOW SALES</a:t>
          </a:r>
        </a:p>
        <a:p>
          <a:pPr marL="0" lvl="0" indent="0" algn="ctr" defTabSz="666750">
            <a:lnSpc>
              <a:spcPct val="90000"/>
            </a:lnSpc>
            <a:spcBef>
              <a:spcPct val="0"/>
            </a:spcBef>
            <a:spcAft>
              <a:spcPct val="35000"/>
            </a:spcAft>
            <a:buNone/>
          </a:pPr>
          <a:endParaRPr lang="en-GB" sz="1500" kern="1200" dirty="0">
            <a:solidFill>
              <a:schemeClr val="tx1">
                <a:lumMod val="75000"/>
                <a:lumOff val="25000"/>
              </a:schemeClr>
            </a:solidFill>
            <a:latin typeface="+mn-lt"/>
          </a:endParaRPr>
        </a:p>
        <a:p>
          <a:pPr marL="0" lvl="0" indent="0" algn="ctr" defTabSz="666750">
            <a:lnSpc>
              <a:spcPct val="90000"/>
            </a:lnSpc>
            <a:spcBef>
              <a:spcPct val="0"/>
            </a:spcBef>
            <a:spcAft>
              <a:spcPct val="35000"/>
            </a:spcAft>
            <a:buNone/>
          </a:pPr>
          <a:r>
            <a:rPr lang="en-GB" sz="1500" kern="1200" dirty="0" err="1">
              <a:solidFill>
                <a:schemeClr val="tx1">
                  <a:lumMod val="75000"/>
                  <a:lumOff val="25000"/>
                </a:schemeClr>
              </a:solidFill>
              <a:latin typeface="+mn-lt"/>
            </a:rPr>
            <a:t>Lickable</a:t>
          </a:r>
          <a:r>
            <a:rPr lang="en-GB" sz="1500" kern="1200" dirty="0">
              <a:solidFill>
                <a:schemeClr val="tx1">
                  <a:lumMod val="75000"/>
                  <a:lumOff val="25000"/>
                </a:schemeClr>
              </a:solidFill>
              <a:latin typeface="+mn-lt"/>
            </a:rPr>
            <a:t> Wallpaper ($10)</a:t>
          </a:r>
        </a:p>
        <a:p>
          <a:pPr marL="0" lvl="0" indent="0" algn="ctr" defTabSz="666750">
            <a:lnSpc>
              <a:spcPct val="90000"/>
            </a:lnSpc>
            <a:spcBef>
              <a:spcPct val="0"/>
            </a:spcBef>
            <a:spcAft>
              <a:spcPct val="35000"/>
            </a:spcAft>
            <a:buNone/>
          </a:pPr>
          <a:r>
            <a:rPr lang="en-GB" sz="1500" kern="1200" dirty="0">
              <a:solidFill>
                <a:schemeClr val="tx1">
                  <a:lumMod val="75000"/>
                  <a:lumOff val="25000"/>
                </a:schemeClr>
              </a:solidFill>
              <a:latin typeface="+mn-lt"/>
            </a:rPr>
            <a:t>Everlasting Gobstopper ($8)</a:t>
          </a:r>
        </a:p>
        <a:p>
          <a:pPr marL="0" lvl="0" indent="0" algn="ctr" defTabSz="666750">
            <a:lnSpc>
              <a:spcPct val="90000"/>
            </a:lnSpc>
            <a:spcBef>
              <a:spcPct val="0"/>
            </a:spcBef>
            <a:spcAft>
              <a:spcPct val="35000"/>
            </a:spcAft>
            <a:buNone/>
          </a:pPr>
          <a:r>
            <a:rPr lang="en-GB" sz="1500" kern="1200" dirty="0">
              <a:solidFill>
                <a:schemeClr val="tx1">
                  <a:lumMod val="75000"/>
                  <a:lumOff val="25000"/>
                </a:schemeClr>
              </a:solidFill>
              <a:latin typeface="+mn-lt"/>
            </a:rPr>
            <a:t>Hair Toffee ($3.50)</a:t>
          </a:r>
        </a:p>
      </dsp:txBody>
      <dsp:txXfrm rot="5400000">
        <a:off x="-1" y="1"/>
        <a:ext cx="3121603" cy="1430359"/>
      </dsp:txXfrm>
    </dsp:sp>
    <dsp:sp modelId="{2522D02D-B0A7-B848-B2AA-265A2A8842D2}">
      <dsp:nvSpPr>
        <dsp:cNvPr id="0" name=""/>
        <dsp:cNvSpPr/>
      </dsp:nvSpPr>
      <dsp:spPr>
        <a:xfrm>
          <a:off x="3121603" y="0"/>
          <a:ext cx="3121603" cy="1907145"/>
        </a:xfrm>
        <a:prstGeom prst="round1Rect">
          <a:avLst/>
        </a:prstGeom>
        <a:solidFill>
          <a:schemeClr val="accent3">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SG" sz="1500" b="0" i="0" u="none" kern="1200" dirty="0"/>
            <a:t>👑 </a:t>
          </a:r>
          <a:r>
            <a:rPr lang="en-SG" sz="1500" b="1" i="0" u="none" kern="1200" dirty="0"/>
            <a:t> </a:t>
          </a:r>
          <a:r>
            <a:rPr lang="en-GB" sz="1500" b="1" kern="1200" dirty="0">
              <a:solidFill>
                <a:schemeClr val="tx1">
                  <a:lumMod val="75000"/>
                  <a:lumOff val="25000"/>
                </a:schemeClr>
              </a:solidFill>
              <a:latin typeface="+mn-lt"/>
            </a:rPr>
            <a:t>HIGH PROFIT/HIGH SALES</a:t>
          </a:r>
        </a:p>
        <a:p>
          <a:pPr marL="0" lvl="0" indent="0" algn="ctr" defTabSz="666750">
            <a:lnSpc>
              <a:spcPct val="90000"/>
            </a:lnSpc>
            <a:spcBef>
              <a:spcPct val="0"/>
            </a:spcBef>
            <a:spcAft>
              <a:spcPct val="35000"/>
            </a:spcAft>
            <a:buNone/>
          </a:pPr>
          <a:endParaRPr lang="en-GB" sz="1500" b="0" kern="1200" dirty="0">
            <a:solidFill>
              <a:schemeClr val="tx1">
                <a:lumMod val="75000"/>
                <a:lumOff val="25000"/>
              </a:schemeClr>
            </a:solidFill>
            <a:latin typeface="+mn-lt"/>
          </a:endParaRPr>
        </a:p>
        <a:p>
          <a:pPr marL="0" lvl="0" indent="0" algn="ctr" defTabSz="666750">
            <a:lnSpc>
              <a:spcPct val="90000"/>
            </a:lnSpc>
            <a:spcBef>
              <a:spcPct val="0"/>
            </a:spcBef>
            <a:spcAft>
              <a:spcPct val="35000"/>
            </a:spcAft>
            <a:buNone/>
          </a:pPr>
          <a:r>
            <a:rPr lang="en-GB" sz="1500" b="0" kern="1200" dirty="0">
              <a:solidFill>
                <a:schemeClr val="tx1">
                  <a:lumMod val="75000"/>
                  <a:lumOff val="25000"/>
                </a:schemeClr>
              </a:solidFill>
              <a:latin typeface="+mn-lt"/>
            </a:rPr>
            <a:t>Currently Empty</a:t>
          </a:r>
        </a:p>
      </dsp:txBody>
      <dsp:txXfrm>
        <a:off x="3121603" y="0"/>
        <a:ext cx="3121603" cy="1430359"/>
      </dsp:txXfrm>
    </dsp:sp>
    <dsp:sp modelId="{3E2E9459-A79C-5D41-B8EB-61C3B21DBF69}">
      <dsp:nvSpPr>
        <dsp:cNvPr id="0" name=""/>
        <dsp:cNvSpPr/>
      </dsp:nvSpPr>
      <dsp:spPr>
        <a:xfrm rot="10800000">
          <a:off x="0" y="1907145"/>
          <a:ext cx="3121603" cy="1907145"/>
        </a:xfrm>
        <a:prstGeom prst="round1Rect">
          <a:avLst/>
        </a:prstGeom>
        <a:solidFill>
          <a:schemeClr val="accent6">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200" tIns="106680" rIns="106680" bIns="106680" numCol="1" spcCol="1270" anchor="b" anchorCtr="0">
          <a:noAutofit/>
        </a:bodyPr>
        <a:lstStyle/>
        <a:p>
          <a:pPr marL="0" lvl="0" indent="0" algn="ctr" defTabSz="666750">
            <a:lnSpc>
              <a:spcPct val="90000"/>
            </a:lnSpc>
            <a:spcBef>
              <a:spcPct val="0"/>
            </a:spcBef>
            <a:spcAft>
              <a:spcPct val="35000"/>
            </a:spcAft>
            <a:buNone/>
          </a:pPr>
          <a:r>
            <a:rPr lang="en-SG" sz="1500" b="1" i="0" u="none" kern="1200" dirty="0"/>
            <a:t>⚠️</a:t>
          </a:r>
          <a:r>
            <a:rPr lang="en-GB" sz="1500" b="1" kern="1200" dirty="0">
              <a:solidFill>
                <a:schemeClr val="tx1">
                  <a:lumMod val="75000"/>
                  <a:lumOff val="25000"/>
                </a:schemeClr>
              </a:solidFill>
              <a:latin typeface="+mn-lt"/>
            </a:rPr>
            <a:t>LOW PROFIT/LOW SALES</a:t>
          </a:r>
        </a:p>
        <a:p>
          <a:pPr marL="0" lvl="0" indent="0" algn="ctr" defTabSz="666750">
            <a:lnSpc>
              <a:spcPct val="90000"/>
            </a:lnSpc>
            <a:spcBef>
              <a:spcPct val="0"/>
            </a:spcBef>
            <a:spcAft>
              <a:spcPct val="35000"/>
            </a:spcAft>
            <a:buNone/>
          </a:pPr>
          <a:endParaRPr lang="en-GB" sz="1500" b="1" kern="1200" dirty="0">
            <a:solidFill>
              <a:schemeClr val="tx1">
                <a:lumMod val="75000"/>
                <a:lumOff val="25000"/>
              </a:schemeClr>
            </a:solidFill>
            <a:latin typeface="+mn-lt"/>
          </a:endParaRPr>
        </a:p>
        <a:p>
          <a:pPr marL="0" lvl="0" indent="0" algn="ctr" defTabSz="666750">
            <a:lnSpc>
              <a:spcPct val="90000"/>
            </a:lnSpc>
            <a:spcBef>
              <a:spcPct val="0"/>
            </a:spcBef>
            <a:spcAft>
              <a:spcPct val="35000"/>
            </a:spcAft>
            <a:buNone/>
          </a:pPr>
          <a:r>
            <a:rPr lang="en-GB" sz="1500" kern="1200" dirty="0">
              <a:solidFill>
                <a:schemeClr val="tx1">
                  <a:lumMod val="75000"/>
                  <a:lumOff val="25000"/>
                </a:schemeClr>
              </a:solidFill>
              <a:latin typeface="+mn-lt"/>
            </a:rPr>
            <a:t>Fizzy Lifting Drinks ($2.25),                Laffy Taffy ($1.24), </a:t>
          </a:r>
          <a:r>
            <a:rPr lang="en-GB" sz="1500" kern="1200" dirty="0" err="1">
              <a:solidFill>
                <a:schemeClr val="tx1">
                  <a:lumMod val="75000"/>
                  <a:lumOff val="25000"/>
                </a:schemeClr>
              </a:solidFill>
              <a:latin typeface="+mn-lt"/>
            </a:rPr>
            <a:t>SweeTARTS</a:t>
          </a:r>
          <a:r>
            <a:rPr lang="en-GB" sz="1500" kern="1200" dirty="0">
              <a:solidFill>
                <a:schemeClr val="tx1">
                  <a:lumMod val="75000"/>
                  <a:lumOff val="25000"/>
                </a:schemeClr>
              </a:solidFill>
              <a:latin typeface="+mn-lt"/>
            </a:rPr>
            <a:t>, Nerds ($0.70), Wonka Gum ($0.65), Fun Dip ($0.60), Kazookles ($0.25)</a:t>
          </a:r>
        </a:p>
      </dsp:txBody>
      <dsp:txXfrm rot="10800000">
        <a:off x="0" y="2383931"/>
        <a:ext cx="3121603" cy="1430359"/>
      </dsp:txXfrm>
    </dsp:sp>
    <dsp:sp modelId="{3F519C10-A60D-5240-89FC-E6D398AAAE00}">
      <dsp:nvSpPr>
        <dsp:cNvPr id="0" name=""/>
        <dsp:cNvSpPr/>
      </dsp:nvSpPr>
      <dsp:spPr>
        <a:xfrm rot="5400000">
          <a:off x="3728831" y="1299916"/>
          <a:ext cx="1907145" cy="3121603"/>
        </a:xfrm>
        <a:prstGeom prst="round1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SG" sz="1500" b="0" i="0" u="none" kern="1200" dirty="0"/>
            <a:t>💰</a:t>
          </a:r>
          <a:r>
            <a:rPr lang="en-GB" sz="1500" b="1" kern="1200" dirty="0">
              <a:solidFill>
                <a:schemeClr val="tx1">
                  <a:lumMod val="75000"/>
                  <a:lumOff val="25000"/>
                </a:schemeClr>
              </a:solidFill>
              <a:latin typeface="+mn-lt"/>
            </a:rPr>
            <a:t>LOW PROFIT/HIGH SALES</a:t>
          </a:r>
        </a:p>
        <a:p>
          <a:pPr marL="0" lvl="0" indent="0" algn="ctr" defTabSz="666750">
            <a:lnSpc>
              <a:spcPct val="90000"/>
            </a:lnSpc>
            <a:spcBef>
              <a:spcPct val="0"/>
            </a:spcBef>
            <a:spcAft>
              <a:spcPct val="35000"/>
            </a:spcAft>
            <a:buNone/>
          </a:pPr>
          <a:endParaRPr lang="en-GB" sz="1500" kern="1200" dirty="0">
            <a:solidFill>
              <a:schemeClr val="tx1">
                <a:lumMod val="75000"/>
                <a:lumOff val="25000"/>
              </a:schemeClr>
            </a:solidFill>
            <a:latin typeface="+mn-lt"/>
          </a:endParaRPr>
        </a:p>
        <a:p>
          <a:pPr marL="0" lvl="0" indent="0" algn="ctr" defTabSz="666750">
            <a:lnSpc>
              <a:spcPct val="90000"/>
            </a:lnSpc>
            <a:spcBef>
              <a:spcPct val="0"/>
            </a:spcBef>
            <a:spcAft>
              <a:spcPct val="35000"/>
            </a:spcAft>
            <a:buNone/>
          </a:pPr>
          <a:r>
            <a:rPr lang="en-GB" sz="1500" kern="1200" dirty="0">
              <a:solidFill>
                <a:schemeClr val="tx1">
                  <a:lumMod val="75000"/>
                  <a:lumOff val="25000"/>
                </a:schemeClr>
              </a:solidFill>
              <a:latin typeface="+mn-lt"/>
            </a:rPr>
            <a:t>All 5 Wonka Bars  ($2.11-$2.50)</a:t>
          </a:r>
        </a:p>
      </dsp:txBody>
      <dsp:txXfrm rot="-5400000">
        <a:off x="3121602" y="2383931"/>
        <a:ext cx="3121603" cy="1430359"/>
      </dsp:txXfrm>
    </dsp:sp>
    <dsp:sp modelId="{AE67B600-DFB6-1846-986A-C92A12D78640}">
      <dsp:nvSpPr>
        <dsp:cNvPr id="0" name=""/>
        <dsp:cNvSpPr/>
      </dsp:nvSpPr>
      <dsp:spPr>
        <a:xfrm>
          <a:off x="2477051" y="1338735"/>
          <a:ext cx="1538282" cy="767025"/>
        </a:xfrm>
        <a:prstGeom prst="roundRect">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latin typeface="+mn-lt"/>
            </a:rPr>
            <a:t>PROFITABILITY PORTFOLIO MATRIX</a:t>
          </a:r>
        </a:p>
      </dsp:txBody>
      <dsp:txXfrm>
        <a:off x="2514494" y="1376178"/>
        <a:ext cx="1463396" cy="6921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256BB-946F-F34B-9DCF-2FDD1AFE52F9}">
      <dsp:nvSpPr>
        <dsp:cNvPr id="0" name=""/>
        <dsp:cNvSpPr/>
      </dsp:nvSpPr>
      <dsp:spPr>
        <a:xfrm>
          <a:off x="0" y="1715571"/>
          <a:ext cx="3247477" cy="514390"/>
        </a:xfrm>
        <a:prstGeom prst="roundRect">
          <a:avLst/>
        </a:prstGeom>
        <a:solidFill>
          <a:srgbClr val="FA9A42">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dirty="0">
              <a:solidFill>
                <a:sysClr val="window" lastClr="FFFFFF"/>
              </a:solidFill>
              <a:latin typeface="Corbel" panose="020B0503020204020204" pitchFamily="34" charset="0"/>
              <a:ea typeface="+mn-ea"/>
              <a:cs typeface="+mn-cs"/>
            </a:rPr>
            <a:t>How it Works:</a:t>
          </a:r>
          <a:endParaRPr lang="en-US" sz="2000" kern="1200" dirty="0">
            <a:solidFill>
              <a:sysClr val="window" lastClr="FFFFFF"/>
            </a:solidFill>
            <a:latin typeface="Corbel" panose="020B0503020204020204" pitchFamily="34" charset="0"/>
            <a:ea typeface="+mn-ea"/>
            <a:cs typeface="+mn-cs"/>
          </a:endParaRPr>
        </a:p>
      </dsp:txBody>
      <dsp:txXfrm>
        <a:off x="25110" y="1740681"/>
        <a:ext cx="3197257" cy="464170"/>
      </dsp:txXfrm>
    </dsp:sp>
    <dsp:sp modelId="{05D17DD5-2154-D645-AE21-E33E0E6B5E1B}">
      <dsp:nvSpPr>
        <dsp:cNvPr id="0" name=""/>
        <dsp:cNvSpPr/>
      </dsp:nvSpPr>
      <dsp:spPr>
        <a:xfrm>
          <a:off x="0" y="2229961"/>
          <a:ext cx="3247477" cy="1379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07" tIns="25400" rIns="142240" bIns="25400" numCol="1" spcCol="1270" anchor="t" anchorCtr="0">
          <a:noAutofit/>
        </a:bodyPr>
        <a:lstStyle/>
        <a:p>
          <a:pPr marL="228600" lvl="1" indent="-228600" algn="l" defTabSz="889000">
            <a:lnSpc>
              <a:spcPct val="90000"/>
            </a:lnSpc>
            <a:spcBef>
              <a:spcPct val="0"/>
            </a:spcBef>
            <a:spcAft>
              <a:spcPct val="20000"/>
            </a:spcAft>
            <a:buFont typeface="Neue Haas Grotesk Text Pro"/>
            <a:buAutoNum type="arabicPeriod"/>
          </a:pPr>
          <a:r>
            <a:rPr lang="en-US" sz="2000" b="0" i="0" kern="1200" baseline="0" dirty="0">
              <a:solidFill>
                <a:schemeClr val="bg1"/>
              </a:solidFill>
              <a:latin typeface="Corbel" panose="020B0503020204020204" pitchFamily="34" charset="0"/>
              <a:ea typeface="+mn-ea"/>
              <a:cs typeface="+mn-cs"/>
            </a:rPr>
            <a:t>Test a Scenario</a:t>
          </a:r>
          <a:endParaRPr lang="en-US" sz="2000" kern="1200" dirty="0">
            <a:solidFill>
              <a:schemeClr val="bg1"/>
            </a:solidFill>
            <a:latin typeface="Corbel" panose="020B0503020204020204" pitchFamily="34" charset="0"/>
            <a:ea typeface="+mn-ea"/>
            <a:cs typeface="+mn-cs"/>
          </a:endParaRPr>
        </a:p>
        <a:p>
          <a:pPr marL="228600" lvl="1" indent="-228600" algn="l" defTabSz="889000">
            <a:lnSpc>
              <a:spcPct val="90000"/>
            </a:lnSpc>
            <a:spcBef>
              <a:spcPct val="0"/>
            </a:spcBef>
            <a:spcAft>
              <a:spcPct val="20000"/>
            </a:spcAft>
            <a:buFont typeface="Neue Haas Grotesk Text Pro"/>
            <a:buAutoNum type="arabicPeriod"/>
          </a:pPr>
          <a:r>
            <a:rPr lang="en-US" sz="2000" b="0" i="0" kern="1200" baseline="0" dirty="0">
              <a:solidFill>
                <a:schemeClr val="bg1"/>
              </a:solidFill>
              <a:latin typeface="Corbel" panose="020B0503020204020204" pitchFamily="34" charset="0"/>
              <a:ea typeface="+mn-ea"/>
              <a:cs typeface="+mn-cs"/>
            </a:rPr>
            <a:t>Simulate a Change</a:t>
          </a:r>
          <a:endParaRPr lang="en-US" sz="2000" kern="1200" dirty="0">
            <a:solidFill>
              <a:schemeClr val="bg1"/>
            </a:solidFill>
            <a:latin typeface="Corbel" panose="020B0503020204020204" pitchFamily="34" charset="0"/>
            <a:ea typeface="+mn-ea"/>
            <a:cs typeface="+mn-cs"/>
          </a:endParaRPr>
        </a:p>
        <a:p>
          <a:pPr marL="228600" lvl="1" indent="-228600" algn="l" defTabSz="889000">
            <a:lnSpc>
              <a:spcPct val="90000"/>
            </a:lnSpc>
            <a:spcBef>
              <a:spcPct val="0"/>
            </a:spcBef>
            <a:spcAft>
              <a:spcPct val="20000"/>
            </a:spcAft>
            <a:buFont typeface="Neue Haas Grotesk Text Pro"/>
            <a:buAutoNum type="arabicPeriod"/>
          </a:pPr>
          <a:r>
            <a:rPr lang="en-US" sz="2000" b="0" i="0" kern="1200" baseline="0" dirty="0">
              <a:solidFill>
                <a:schemeClr val="bg1"/>
              </a:solidFill>
              <a:latin typeface="Corbel" panose="020B0503020204020204" pitchFamily="34" charset="0"/>
              <a:ea typeface="+mn-ea"/>
              <a:cs typeface="+mn-cs"/>
            </a:rPr>
            <a:t>Generate a Prediction</a:t>
          </a:r>
          <a:endParaRPr lang="en-US" sz="2000" kern="1200" dirty="0">
            <a:solidFill>
              <a:schemeClr val="bg1"/>
            </a:solidFill>
            <a:latin typeface="Corbel" panose="020B0503020204020204" pitchFamily="34" charset="0"/>
            <a:ea typeface="+mn-ea"/>
            <a:cs typeface="+mn-cs"/>
          </a:endParaRPr>
        </a:p>
        <a:p>
          <a:pPr marL="228600" lvl="1" indent="-228600" algn="l" defTabSz="889000">
            <a:lnSpc>
              <a:spcPct val="90000"/>
            </a:lnSpc>
            <a:spcBef>
              <a:spcPct val="0"/>
            </a:spcBef>
            <a:spcAft>
              <a:spcPct val="20000"/>
            </a:spcAft>
            <a:buFont typeface="Neue Haas Grotesk Text Pro"/>
            <a:buAutoNum type="arabicPeriod"/>
          </a:pPr>
          <a:r>
            <a:rPr lang="en-US" sz="2000" b="0" i="0" kern="1200" baseline="0" dirty="0">
              <a:solidFill>
                <a:schemeClr val="bg1"/>
              </a:solidFill>
              <a:latin typeface="Corbel" panose="020B0503020204020204" pitchFamily="34" charset="0"/>
              <a:ea typeface="+mn-ea"/>
              <a:cs typeface="+mn-cs"/>
            </a:rPr>
            <a:t>Quantify the Impact ($)</a:t>
          </a:r>
          <a:endParaRPr lang="en-US" sz="2000" kern="1200" dirty="0">
            <a:solidFill>
              <a:schemeClr val="bg1"/>
            </a:solidFill>
            <a:latin typeface="Corbel" panose="020B0503020204020204" pitchFamily="34" charset="0"/>
            <a:ea typeface="+mn-ea"/>
            <a:cs typeface="+mn-cs"/>
          </a:endParaRPr>
        </a:p>
      </dsp:txBody>
      <dsp:txXfrm>
        <a:off x="0" y="2229961"/>
        <a:ext cx="3247477" cy="137913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49C7E-8118-3446-9548-944DEF48820A}" type="datetimeFigureOut">
              <a:rPr lang="en-US" smtClean="0"/>
              <a:t>9/27/25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976B3-0979-E146-AE92-FB3B78307CE6}" type="slidenum">
              <a:rPr lang="en-US" smtClean="0"/>
              <a:t>‹#›</a:t>
            </a:fld>
            <a:endParaRPr lang="en-US"/>
          </a:p>
        </p:txBody>
      </p:sp>
    </p:spTree>
    <p:extLst>
      <p:ext uri="{BB962C8B-B14F-4D97-AF65-F5344CB8AC3E}">
        <p14:creationId xmlns:p14="http://schemas.microsoft.com/office/powerpoint/2010/main" val="100665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F976B3-0979-E146-AE92-FB3B78307CE6}" type="slidenum">
              <a:rPr lang="en-US" smtClean="0"/>
              <a:t>2</a:t>
            </a:fld>
            <a:endParaRPr lang="en-US"/>
          </a:p>
        </p:txBody>
      </p:sp>
    </p:spTree>
    <p:extLst>
      <p:ext uri="{BB962C8B-B14F-4D97-AF65-F5344CB8AC3E}">
        <p14:creationId xmlns:p14="http://schemas.microsoft.com/office/powerpoint/2010/main" val="257784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17D6E-620E-DCF7-0309-202A8F324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896C1-1C2E-46CE-117D-D04EDD35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942EE-17C4-E5E2-DE6C-6AE1AD2B2B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9B1445-8F01-E2CF-4D57-0D0BBFBC0CD3}"/>
              </a:ext>
            </a:extLst>
          </p:cNvPr>
          <p:cNvSpPr>
            <a:spLocks noGrp="1"/>
          </p:cNvSpPr>
          <p:nvPr>
            <p:ph type="sldNum" sz="quarter" idx="5"/>
          </p:nvPr>
        </p:nvSpPr>
        <p:spPr/>
        <p:txBody>
          <a:bodyPr/>
          <a:lstStyle/>
          <a:p>
            <a:fld id="{F9F976B3-0979-E146-AE92-FB3B78307CE6}" type="slidenum">
              <a:rPr lang="en-US" smtClean="0"/>
              <a:t>3</a:t>
            </a:fld>
            <a:endParaRPr lang="en-US"/>
          </a:p>
        </p:txBody>
      </p:sp>
    </p:spTree>
    <p:extLst>
      <p:ext uri="{BB962C8B-B14F-4D97-AF65-F5344CB8AC3E}">
        <p14:creationId xmlns:p14="http://schemas.microsoft.com/office/powerpoint/2010/main" val="2373038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F976B3-0979-E146-AE92-FB3B78307CE6}" type="slidenum">
              <a:rPr lang="en-US" smtClean="0"/>
              <a:t>4</a:t>
            </a:fld>
            <a:endParaRPr lang="en-US"/>
          </a:p>
        </p:txBody>
      </p:sp>
    </p:spTree>
    <p:extLst>
      <p:ext uri="{BB962C8B-B14F-4D97-AF65-F5344CB8AC3E}">
        <p14:creationId xmlns:p14="http://schemas.microsoft.com/office/powerpoint/2010/main" val="367135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F976B3-0979-E146-AE92-FB3B78307CE6}" type="slidenum">
              <a:rPr lang="en-US" smtClean="0"/>
              <a:t>11</a:t>
            </a:fld>
            <a:endParaRPr lang="en-US"/>
          </a:p>
        </p:txBody>
      </p:sp>
    </p:spTree>
    <p:extLst>
      <p:ext uri="{BB962C8B-B14F-4D97-AF65-F5344CB8AC3E}">
        <p14:creationId xmlns:p14="http://schemas.microsoft.com/office/powerpoint/2010/main" val="3753513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EA54B-B68E-0E7D-D31E-AB648A81FB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C22645-F209-FD3E-360F-E62780191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8299B-E468-4D09-88D7-6DF2A67767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D8B88F-6873-20E3-1650-AB82ECA0819E}"/>
              </a:ext>
            </a:extLst>
          </p:cNvPr>
          <p:cNvSpPr>
            <a:spLocks noGrp="1"/>
          </p:cNvSpPr>
          <p:nvPr>
            <p:ph type="sldNum" sz="quarter" idx="5"/>
          </p:nvPr>
        </p:nvSpPr>
        <p:spPr/>
        <p:txBody>
          <a:bodyPr/>
          <a:lstStyle/>
          <a:p>
            <a:fld id="{F9F976B3-0979-E146-AE92-FB3B78307CE6}" type="slidenum">
              <a:rPr lang="en-US" smtClean="0"/>
              <a:t>27</a:t>
            </a:fld>
            <a:endParaRPr lang="en-US"/>
          </a:p>
        </p:txBody>
      </p:sp>
    </p:spTree>
    <p:extLst>
      <p:ext uri="{BB962C8B-B14F-4D97-AF65-F5344CB8AC3E}">
        <p14:creationId xmlns:p14="http://schemas.microsoft.com/office/powerpoint/2010/main" val="2441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F976B3-0979-E146-AE92-FB3B78307CE6}" type="slidenum">
              <a:rPr lang="en-US" smtClean="0"/>
              <a:t>28</a:t>
            </a:fld>
            <a:endParaRPr lang="en-US"/>
          </a:p>
        </p:txBody>
      </p:sp>
    </p:spTree>
    <p:extLst>
      <p:ext uri="{BB962C8B-B14F-4D97-AF65-F5344CB8AC3E}">
        <p14:creationId xmlns:p14="http://schemas.microsoft.com/office/powerpoint/2010/main" val="1932525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F976B3-0979-E146-AE92-FB3B78307CE6}" type="slidenum">
              <a:rPr lang="en-US" smtClean="0"/>
              <a:t>32</a:t>
            </a:fld>
            <a:endParaRPr lang="en-US"/>
          </a:p>
        </p:txBody>
      </p:sp>
    </p:spTree>
    <p:extLst>
      <p:ext uri="{BB962C8B-B14F-4D97-AF65-F5344CB8AC3E}">
        <p14:creationId xmlns:p14="http://schemas.microsoft.com/office/powerpoint/2010/main" val="2843288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F9FE-DEE0-2B53-C026-C21111D6429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4DDDA27-6378-32F2-4329-0A711428B4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4F74B4F-A023-DE96-02EA-1DCCCA51AD76}"/>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5" name="Footer Placeholder 4">
            <a:extLst>
              <a:ext uri="{FF2B5EF4-FFF2-40B4-BE49-F238E27FC236}">
                <a16:creationId xmlns:a16="http://schemas.microsoft.com/office/drawing/2014/main" id="{13A8C1F3-77CF-F969-4E1B-49684D755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32028-0C93-8A7F-D808-F1DC36AE22DB}"/>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324991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4181-CE9A-3952-9431-25AC2DB7FD4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A0CDEC3-893E-5B39-4C4E-73F3F7C6ABB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7285F1-3182-93E3-1F05-6882E113CE42}"/>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5" name="Footer Placeholder 4">
            <a:extLst>
              <a:ext uri="{FF2B5EF4-FFF2-40B4-BE49-F238E27FC236}">
                <a16:creationId xmlns:a16="http://schemas.microsoft.com/office/drawing/2014/main" id="{A4F8D25B-9E68-E0DD-C37D-7DF29F288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AD420-3D8C-915F-9DCE-EAA8052EC618}"/>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1020769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02C9-2C05-5D80-2B42-FD3FE9CCD89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C04429F-79FB-A862-2B7E-EB54D16E2E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F12D16F-5AA4-5CCC-05EC-7BF162DDD312}"/>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5" name="Footer Placeholder 4">
            <a:extLst>
              <a:ext uri="{FF2B5EF4-FFF2-40B4-BE49-F238E27FC236}">
                <a16:creationId xmlns:a16="http://schemas.microsoft.com/office/drawing/2014/main" id="{3D36F821-A0C7-1D53-C163-AADC4BAB8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FC88D-9510-D2AE-FA14-A14685E93532}"/>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2608755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876-37DA-B677-298A-3DF1C8396EA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A2881E-9391-2683-449D-32A81785404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60A6EF9-E654-D309-02A5-22ADBD0FA7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1C5DCA2-3ECE-E325-E709-61EE8C46B745}"/>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6" name="Footer Placeholder 5">
            <a:extLst>
              <a:ext uri="{FF2B5EF4-FFF2-40B4-BE49-F238E27FC236}">
                <a16:creationId xmlns:a16="http://schemas.microsoft.com/office/drawing/2014/main" id="{19816613-5E0E-C0BA-B358-7D2B783FA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59158A-2747-1426-8620-BE5AC58192B6}"/>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917652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D15CC-19E2-9796-F541-1E61C7C9388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AE55D69-0DE4-4F28-9544-1F35042FE0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867690-17A2-96A4-1020-E7D36A9B62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37FE24E-298E-6112-AD35-0561BDFD4D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203EB53-E0BB-BA6E-F108-F044347FD79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2EE913B-12E0-5A93-D43E-E3D8026F6C4B}"/>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8" name="Footer Placeholder 7">
            <a:extLst>
              <a:ext uri="{FF2B5EF4-FFF2-40B4-BE49-F238E27FC236}">
                <a16:creationId xmlns:a16="http://schemas.microsoft.com/office/drawing/2014/main" id="{483A20ED-71D8-7A9A-F313-94C11B3CA6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5AFCB6-53BC-7DB9-416B-AC9F07ED5F28}"/>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2518129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4976-1AA4-8620-8413-E5735D9DEB1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D1E1C8A-1C97-473F-1668-A889DA493BB5}"/>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4" name="Footer Placeholder 3">
            <a:extLst>
              <a:ext uri="{FF2B5EF4-FFF2-40B4-BE49-F238E27FC236}">
                <a16:creationId xmlns:a16="http://schemas.microsoft.com/office/drawing/2014/main" id="{0E69B45F-E919-04D4-20D6-F74574A849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2562AB-D6D7-E554-6C1D-9C54E7175E2B}"/>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51011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B0765C-5853-949D-BF3F-48C4372AA773}"/>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3" name="Footer Placeholder 2">
            <a:extLst>
              <a:ext uri="{FF2B5EF4-FFF2-40B4-BE49-F238E27FC236}">
                <a16:creationId xmlns:a16="http://schemas.microsoft.com/office/drawing/2014/main" id="{7FAA7F09-2E26-BC4D-112D-EF518C8DCA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B7163A-B511-625E-A86A-4D1B206C1A61}"/>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923144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A8DA-3476-D08F-0F22-4B22149BC94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DB88AEB-7688-521E-CE01-EB5BBAC028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8B3DF0A-8AF4-24DE-964D-8B420BD91A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CFEA1B-6F5A-9339-893D-B4B5C5155A0B}"/>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6" name="Footer Placeholder 5">
            <a:extLst>
              <a:ext uri="{FF2B5EF4-FFF2-40B4-BE49-F238E27FC236}">
                <a16:creationId xmlns:a16="http://schemas.microsoft.com/office/drawing/2014/main" id="{32640544-0D7F-E2CC-18A3-0889A7D1A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D8C81A-5C6F-3BFB-47BB-9FC8D1D78B0A}"/>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330127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70D76-1BFC-0D79-EB5C-611067E58A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3BB404C-4B5E-68F2-DACB-6B54A94300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A90334-4AC2-A156-4617-8E5DF20BA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0C05EC-2AEE-E520-224A-E0BFE09A7F28}"/>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6" name="Footer Placeholder 5">
            <a:extLst>
              <a:ext uri="{FF2B5EF4-FFF2-40B4-BE49-F238E27FC236}">
                <a16:creationId xmlns:a16="http://schemas.microsoft.com/office/drawing/2014/main" id="{FD89102E-812C-E0E2-011D-D86894939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90347-274B-9934-4E16-D03108F24203}"/>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2265313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87BE-FFB6-6424-3E26-8344EC8C8F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5518045-E8CB-F3E1-B458-3DEDB5C4DEA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B02943-6775-EDE8-13BB-CB5DB99A734C}"/>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5" name="Footer Placeholder 4">
            <a:extLst>
              <a:ext uri="{FF2B5EF4-FFF2-40B4-BE49-F238E27FC236}">
                <a16:creationId xmlns:a16="http://schemas.microsoft.com/office/drawing/2014/main" id="{CD944FEA-494C-5D66-C2DC-553FCBA6C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42D9AE-3DCA-D220-C55C-79DE0B4CD6B7}"/>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17823981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0D941-C278-ECAE-E205-016B49E1E34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6D47C04-F1AD-C64D-D764-C6B978E05D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7143B8-2456-4623-7430-7E07146DD829}"/>
              </a:ext>
            </a:extLst>
          </p:cNvPr>
          <p:cNvSpPr>
            <a:spLocks noGrp="1"/>
          </p:cNvSpPr>
          <p:nvPr>
            <p:ph type="dt" sz="half" idx="10"/>
          </p:nvPr>
        </p:nvSpPr>
        <p:spPr/>
        <p:txBody>
          <a:bodyPr/>
          <a:lstStyle/>
          <a:p>
            <a:fld id="{E56E2B52-505A-764C-8F71-AF8EAD128C71}" type="datetimeFigureOut">
              <a:rPr lang="en-US" smtClean="0"/>
              <a:t>9/27/25</a:t>
            </a:fld>
            <a:endParaRPr lang="en-US"/>
          </a:p>
        </p:txBody>
      </p:sp>
      <p:sp>
        <p:nvSpPr>
          <p:cNvPr id="5" name="Footer Placeholder 4">
            <a:extLst>
              <a:ext uri="{FF2B5EF4-FFF2-40B4-BE49-F238E27FC236}">
                <a16:creationId xmlns:a16="http://schemas.microsoft.com/office/drawing/2014/main" id="{C8DBA78F-FC5C-4936-0063-AA53F6D25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C8430-553B-A139-1989-940720CB384B}"/>
              </a:ext>
            </a:extLst>
          </p:cNvPr>
          <p:cNvSpPr>
            <a:spLocks noGrp="1"/>
          </p:cNvSpPr>
          <p:nvPr>
            <p:ph type="sldNum" sz="quarter" idx="12"/>
          </p:nvPr>
        </p:nvSpPr>
        <p:spPr/>
        <p:txBody>
          <a:bodyPr/>
          <a:lstStyle/>
          <a:p>
            <a:fld id="{4B3E690E-4936-6240-AC4C-9AC6868D733C}" type="slidenum">
              <a:rPr lang="en-US" smtClean="0"/>
              <a:t>‹#›</a:t>
            </a:fld>
            <a:endParaRPr lang="en-US"/>
          </a:p>
        </p:txBody>
      </p:sp>
    </p:spTree>
    <p:extLst>
      <p:ext uri="{BB962C8B-B14F-4D97-AF65-F5344CB8AC3E}">
        <p14:creationId xmlns:p14="http://schemas.microsoft.com/office/powerpoint/2010/main" val="449439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BB83-24F7-43ED-9252-2C28AA3727C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BBB842D-AB82-3CC6-D92F-34CEAA39F4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39E0AE2-3945-DF10-A04D-1268596C00B0}"/>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5" name="Footer Placeholder 4">
            <a:extLst>
              <a:ext uri="{FF2B5EF4-FFF2-40B4-BE49-F238E27FC236}">
                <a16:creationId xmlns:a16="http://schemas.microsoft.com/office/drawing/2014/main" id="{15974BC0-15EC-5302-EEE7-40ED715CB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2295A-0048-59B9-3304-4F05291D8472}"/>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1238554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EC5F-49B2-9360-B671-C88605C19FD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A8BAC7-AF6B-0CB5-9CFC-EBE642FD87D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36D2B9-060F-3DEF-326D-D2E1A74C8EE1}"/>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5" name="Footer Placeholder 4">
            <a:extLst>
              <a:ext uri="{FF2B5EF4-FFF2-40B4-BE49-F238E27FC236}">
                <a16:creationId xmlns:a16="http://schemas.microsoft.com/office/drawing/2014/main" id="{B7129C44-7238-01FF-E295-C4CF39592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EC969-91CD-2B80-9226-04EE0AEF4A1B}"/>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1915230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59680-BE10-FA23-A4FD-3327C7112D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61F1F6B-73E1-93B0-7D9B-E2B3E8132E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964382-8EA8-85AF-DEA9-0BE323D2F690}"/>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5" name="Footer Placeholder 4">
            <a:extLst>
              <a:ext uri="{FF2B5EF4-FFF2-40B4-BE49-F238E27FC236}">
                <a16:creationId xmlns:a16="http://schemas.microsoft.com/office/drawing/2014/main" id="{636814C5-A73B-2C3F-328C-CFBEF5B68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46F62-6A67-2178-F198-444208AD023B}"/>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28738469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49F4-88B9-0A8F-2544-A5D9B9FBB99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D2A7F6C-80BA-2BC0-71FC-F1CBFEC2F74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7F4BF4F-1522-9FA7-35B1-2F2970957D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D90CE67-C9BB-AFEA-8308-E02855A9A98B}"/>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6" name="Footer Placeholder 5">
            <a:extLst>
              <a:ext uri="{FF2B5EF4-FFF2-40B4-BE49-F238E27FC236}">
                <a16:creationId xmlns:a16="http://schemas.microsoft.com/office/drawing/2014/main" id="{7938419F-AE10-A769-CD5A-AFE2731A2B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438C5F-C045-ECBB-126D-F9CD5622362B}"/>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2101147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A5F9-ED59-570B-4B7F-86DDD0EF2B2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76F4FF-CC84-9035-A4BA-5E3E98B6E9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D819018-016F-433F-91F3-2DE22AA021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256A60E-B445-8375-3B22-7BF2481938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D7429BC-38EE-DD2B-02D6-4D565870065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0F61C57-791D-8D8F-9050-27B6362697A9}"/>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8" name="Footer Placeholder 7">
            <a:extLst>
              <a:ext uri="{FF2B5EF4-FFF2-40B4-BE49-F238E27FC236}">
                <a16:creationId xmlns:a16="http://schemas.microsoft.com/office/drawing/2014/main" id="{EC278422-04B5-1AEF-BCF4-EB7FED1A31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BFED56-6D87-77A2-FDC4-3D66CBF1D13B}"/>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4140432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E8D6-9B1C-741E-80F0-E83227B1918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189EC05-C6E3-342B-05A3-A81743F62B52}"/>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4" name="Footer Placeholder 3">
            <a:extLst>
              <a:ext uri="{FF2B5EF4-FFF2-40B4-BE49-F238E27FC236}">
                <a16:creationId xmlns:a16="http://schemas.microsoft.com/office/drawing/2014/main" id="{4B473D36-0100-E1B8-2DD6-D961D97452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4D8F07-56A5-B777-BE5B-BCFE5136B962}"/>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14897073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009EE-E744-F8B3-16AE-A1A8CD5AF858}"/>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3" name="Footer Placeholder 2">
            <a:extLst>
              <a:ext uri="{FF2B5EF4-FFF2-40B4-BE49-F238E27FC236}">
                <a16:creationId xmlns:a16="http://schemas.microsoft.com/office/drawing/2014/main" id="{570FF164-76A1-65E5-30A2-11937C1558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B46E1-1531-30D4-971F-FF9605824994}"/>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383876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E104-C7D0-A91E-36FE-284CE1CBB9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2B76F26-B292-7C74-2AC0-71CDFA417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E82AC1-B368-ABCD-AB1C-9EBFC896D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E548C1-8328-E145-5B07-8773FA7A5E78}"/>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6" name="Footer Placeholder 5">
            <a:extLst>
              <a:ext uri="{FF2B5EF4-FFF2-40B4-BE49-F238E27FC236}">
                <a16:creationId xmlns:a16="http://schemas.microsoft.com/office/drawing/2014/main" id="{98655D98-D576-DF7B-7182-0AD59AB82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EE80F-5C10-905E-5A1A-AFB939760012}"/>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3193077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8F08-E425-A46E-2BE0-BAE047036F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5F559FF-C6AC-DD2F-7FD9-744EFE0B9D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839344-8082-9FE8-13AF-DAEF1C6066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0E39DB-C8B0-B3C9-D277-19CA2A771854}"/>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6" name="Footer Placeholder 5">
            <a:extLst>
              <a:ext uri="{FF2B5EF4-FFF2-40B4-BE49-F238E27FC236}">
                <a16:creationId xmlns:a16="http://schemas.microsoft.com/office/drawing/2014/main" id="{FADB1C43-A4F7-F804-68A2-E671C3C9E2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24AC8-F38B-0A74-CE56-55CC6456ED1C}"/>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2948511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C606-B6FD-71F2-C07B-52021D778FC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AA13E5-76C2-9305-E444-4DB530828E4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7F1110-DBB8-F00B-0049-D25CF97CC76F}"/>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5" name="Footer Placeholder 4">
            <a:extLst>
              <a:ext uri="{FF2B5EF4-FFF2-40B4-BE49-F238E27FC236}">
                <a16:creationId xmlns:a16="http://schemas.microsoft.com/office/drawing/2014/main" id="{C46A43A4-99F9-7FDB-6480-9FD400BC9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3FFA4-971E-9D83-6E04-3344C559D364}"/>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1486785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E39EFF-38DE-DED2-0933-CABC43DDC4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A4C2AD9-274F-D922-2E88-0F147DEAAD3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829C7C-F48D-BE3C-1F5C-7C9EA815C7A9}"/>
              </a:ext>
            </a:extLst>
          </p:cNvPr>
          <p:cNvSpPr>
            <a:spLocks noGrp="1"/>
          </p:cNvSpPr>
          <p:nvPr>
            <p:ph type="dt" sz="half" idx="10"/>
          </p:nvPr>
        </p:nvSpPr>
        <p:spPr/>
        <p:txBody>
          <a:bodyPr/>
          <a:lstStyle/>
          <a:p>
            <a:fld id="{59BF9A73-F4E7-9449-88E0-BCF9344A43F3}" type="datetimeFigureOut">
              <a:rPr lang="en-US" smtClean="0"/>
              <a:t>9/27/25</a:t>
            </a:fld>
            <a:endParaRPr lang="en-US"/>
          </a:p>
        </p:txBody>
      </p:sp>
      <p:sp>
        <p:nvSpPr>
          <p:cNvPr id="5" name="Footer Placeholder 4">
            <a:extLst>
              <a:ext uri="{FF2B5EF4-FFF2-40B4-BE49-F238E27FC236}">
                <a16:creationId xmlns:a16="http://schemas.microsoft.com/office/drawing/2014/main" id="{09A045C9-3F24-51A4-BDF4-8B01B15E2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5A285-8645-8B42-BB2F-1B5B9E85CD3B}"/>
              </a:ext>
            </a:extLst>
          </p:cNvPr>
          <p:cNvSpPr>
            <a:spLocks noGrp="1"/>
          </p:cNvSpPr>
          <p:nvPr>
            <p:ph type="sldNum" sz="quarter" idx="12"/>
          </p:nvPr>
        </p:nvSpPr>
        <p:spPr/>
        <p:txBody>
          <a:bodyPr/>
          <a:lstStyle/>
          <a:p>
            <a:fld id="{E16759F4-0FA8-F044-B414-15DB50354B1B}" type="slidenum">
              <a:rPr lang="en-US" smtClean="0"/>
              <a:t>‹#›</a:t>
            </a:fld>
            <a:endParaRPr lang="en-US"/>
          </a:p>
        </p:txBody>
      </p:sp>
    </p:spTree>
    <p:extLst>
      <p:ext uri="{BB962C8B-B14F-4D97-AF65-F5344CB8AC3E}">
        <p14:creationId xmlns:p14="http://schemas.microsoft.com/office/powerpoint/2010/main" val="26176932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Photo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vert="horz" lIns="91440" tIns="45720" rIns="91440" bIns="45720" rtlCol="0" anchor="t">
            <a:normAutofit/>
          </a:bodyPr>
          <a:lstStyle>
            <a:lvl1pPr>
              <a:defRPr lang="en-US" sz="6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hasCustomPrompt="1"/>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dpi="0" rotWithShape="1">
            <a:blip r:embed="rId2"/>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EF118477-BA54-4B0E-9EC5-D8568300CAF2}" type="datetime1">
              <a:rPr lang="en-US" smtClean="0"/>
              <a:t>9/27/25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52719482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78E53AA-13B8-469A-87B0-FF7C74E1EADE}" type="datetime1">
              <a:rPr lang="en-US" smtClean="0"/>
              <a:t>9/27/25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582101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48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hasCustomPrompt="1"/>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5B3B0F7F-6AD6-4AF0-8BB1-D49CE0F9F622}" type="datetime1">
              <a:rPr lang="en-US" smtClean="0"/>
              <a:t>9/27/25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872590141"/>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vert="horz" lIns="91440" tIns="45720" rIns="91440" bIns="45720" rtlCol="0" anchor="t">
            <a:normAutofit/>
          </a:bodyPr>
          <a:lstStyle>
            <a:lvl1pPr>
              <a:defRPr lang="en-US" sz="50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hasCustomPrompt="1"/>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016F69B6-6D5E-4363-B374-18E94027D1E6}" type="datetime1">
              <a:rPr lang="en-US" smtClean="0"/>
              <a:t>9/27/25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85477182"/>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chor="ctr">
            <a:normAutofit/>
          </a:bodyPr>
          <a:lstStyle>
            <a:lvl1pPr marL="0" indent="0">
              <a:buNone/>
              <a:defRPr lang="en-US" dirty="0">
                <a:solidFill>
                  <a:schemeClr val="tx2"/>
                </a:solidFill>
              </a:defRPr>
            </a:lvl1pPr>
          </a:lstStyle>
          <a:p>
            <a:pPr lvl="0"/>
            <a:r>
              <a:rPr lang="en-US" dirty="0"/>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hasCustomPrompt="1"/>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4DEE5A9B-1189-4B03-AA34-8ABCB3EDCE59}" type="datetime1">
              <a:rPr lang="en-US" smtClean="0"/>
              <a:t>9/27/25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120905608"/>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93776"/>
            <a:ext cx="8028432" cy="4325112"/>
          </a:xfrm>
        </p:spPr>
        <p:txBody>
          <a:bodyPr vert="horz" lIns="91440" tIns="45720" rIns="91440" bIns="45720" rtlCol="0" anchor="t">
            <a:normAutofit/>
          </a:bodyPr>
          <a:lstStyle>
            <a:lvl1pPr>
              <a:defRPr lang="en-US" sz="80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65776"/>
            <a:ext cx="5431536" cy="1188720"/>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FED32A50-3A67-42D0-AFC3-9798A621A2DF}" type="datetime1">
              <a:rPr lang="en-US" smtClean="0"/>
              <a:t>9/27/25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33861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5111496"/>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65698FC-C9DA-44B4-AC6C-01EEA7EAAA4C}" type="datetime1">
              <a:rPr lang="en-US" smtClean="0"/>
              <a:t>9/27/25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3782820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vert="horz" lIns="91440" tIns="45720" rIns="91440" bIns="45720" rtlCol="0" anchor="t">
            <a:normAutofit/>
          </a:bodyPr>
          <a:lstStyle>
            <a:lvl1pPr>
              <a:defRPr lang="en-US" sz="125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170516"/>
            <a:ext cx="4800600" cy="1083980"/>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9ECA0D2-D30D-4484-8941-E31C1541BC59}" type="datetime1">
              <a:rPr lang="en-US" smtClean="0"/>
              <a:t>9/27/25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87742485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accent3">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8961120" cy="4654296"/>
          </a:xfrm>
        </p:spPr>
        <p:txBody>
          <a:bodyPr anchor="b">
            <a:normAutofit/>
          </a:bodyPr>
          <a:lstStyle>
            <a:lvl1pPr>
              <a:defRPr sz="6000">
                <a:solidFill>
                  <a:schemeClr val="accent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accent1"/>
                </a:solidFill>
              </a:defRPr>
            </a:lvl1pPr>
          </a:lstStyle>
          <a:p>
            <a:fld id="{BFA793B8-7270-4493-83ED-C07D34603133}" type="datetime1">
              <a:rPr lang="en-US" smtClean="0"/>
              <a:t>9/27/25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accent1"/>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accent1"/>
                </a:solidFill>
              </a:defRPr>
            </a:lvl1pPr>
          </a:lstStyle>
          <a:p>
            <a:fld id="{84145AC3-CC88-4C8A-A6CE-8D44921B6A23}" type="slidenum">
              <a:rPr lang="en-US" smtClean="0"/>
              <a:pPr/>
              <a:t>‹#›</a:t>
            </a:fld>
            <a:endParaRPr lang="en-US"/>
          </a:p>
        </p:txBody>
      </p:sp>
    </p:spTree>
    <p:extLst>
      <p:ext uri="{BB962C8B-B14F-4D97-AF65-F5344CB8AC3E}">
        <p14:creationId xmlns:p14="http://schemas.microsoft.com/office/powerpoint/2010/main" val="2835112231"/>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solidFill>
                  <a:schemeClr val="accent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694744" y="2423160"/>
            <a:ext cx="578097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C23AD26B-DEF0-4EC5-90CD-3C7B79EC8572}" type="datetime1">
              <a:rPr lang="en-US" smtClean="0"/>
              <a:t>9/27/25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0496827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rmAutofit/>
          </a:bodyPr>
          <a:lstStyle>
            <a:lvl1pPr>
              <a:defRPr sz="4400">
                <a:solidFill>
                  <a:schemeClr val="accent1"/>
                </a:solidFill>
              </a:defRPr>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hasCustomPrompt="1"/>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a:alphaModFix amt="65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rabicPeriod"/>
              <a:defRPr sz="1600"/>
            </a:lvl2pPr>
            <a:lvl3pPr marL="800100" indent="-342900">
              <a:buFont typeface="+mj-lt"/>
              <a:buAutoNum type="arabicPeriod"/>
              <a:defRPr sz="1400"/>
            </a:lvl3pPr>
            <a:lvl4pPr marL="914400" indent="-228600">
              <a:buFont typeface="+mj-lt"/>
              <a:buAutoNum type="arabicPeriod"/>
              <a:defRPr sz="1400"/>
            </a:lvl4pPr>
            <a:lvl5pPr marL="1143000" indent="-2286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CA36A28-16B8-4B74-ADBC-086BC21557C6}"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63424437"/>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27807CC-3A12-4A50-A3BE-C6063551B4A3}" type="datetime1">
              <a:rPr lang="en-US" smtClean="0"/>
              <a:t>9/27/25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69307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7B40E33-4FBE-4166-8E4D-D16E2368EAF9}" type="datetime1">
              <a:rPr lang="en-US" smtClean="0"/>
              <a:t>9/27/25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667405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87688B5-3E47-407E-A4D5-0E98E41979E9}" type="datetime1">
              <a:rPr lang="en-US" smtClean="0"/>
              <a:t>9/27/25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64951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E129CD1-440F-4DE5-9914-1074B1963E64}" type="datetime1">
              <a:rPr lang="en-US" smtClean="0"/>
              <a:t>9/27/25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056539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9155DF8-55DB-438A-B328-5A22697F5E96}" type="datetime1">
              <a:rPr lang="en-US" smtClean="0"/>
              <a:t>9/27/25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8186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hasCustomPrompt="1"/>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9F2D74A-71A1-4609-9BED-C43EBEF2D096}" type="datetime1">
              <a:rPr lang="en-US" smtClean="0"/>
              <a:t>9/27/25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384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hasCustomPrompt="1"/>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79B868B-869A-478B-B17A-F3477F1ABEB8}"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8511963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hasCustomPrompt="1"/>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28CCA563-903D-4707-A09B-73AE7FD9F3E4}" type="datetime1">
              <a:rPr lang="en-US" smtClean="0"/>
              <a:t>9/27/25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361880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hasCustomPrompt="1"/>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E5F747B-DE86-4C56-A69A-2124AC6051DB}"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4200581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hasCustomPrompt="1"/>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3B5E8E98-97C5-4AE8-8CC9-69C51FF1A0EF}" type="datetime1">
              <a:rPr lang="en-US" smtClean="0"/>
              <a:t>9/27/25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12932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hasCustomPrompt="1"/>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D524F82-DB30-4BD5-9E9D-AD825E313C84}"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891652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dirty="0"/>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hasCustomPrompt="1"/>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E7477ED-8564-46ED-8FFC-DE5A509699F3}" type="datetime1">
              <a:rPr lang="en-US" smtClean="0"/>
              <a:t>9/27/25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52007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hasCustomPrompt="1"/>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0826781-2293-4754-A74B-94E6E7D7B311}"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19386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hasCustomPrompt="1"/>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DFBFA6E-9D0B-474A-AFB9-4E0832448570}"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96349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hasCustomPrompt="1"/>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67648-9FB3-40F4-8072-E80887331DF3}"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5097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hasCustomPrompt="1"/>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07E99A-2976-4D79-B66C-833B4C12E9C9}"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312804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hasCustomPrompt="1"/>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49DDD7D-A4A9-4042-8D3D-AF897B76225E}"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975410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hasCustomPrompt="1"/>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3EA3D79-61FB-48D3-96EC-9D73986E2DB4}"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774438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hasCustomPrompt="1"/>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E407E80-9270-4600-9E83-876C054EC0ED}" type="datetime1">
              <a:rPr lang="en-US" smtClean="0"/>
              <a:t>9/27/25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009660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dirty="0"/>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hasCustomPrompt="1"/>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7A043757-40C8-48EB-A459-80D3B00F0BCB}" type="datetime1">
              <a:rPr lang="en-US" smtClean="0"/>
              <a:t>9/27/25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447271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dirty="0"/>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hasCustomPrompt="1"/>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D0304CB2-AF95-4B6C-81FD-EF29E4F12940}" type="datetime1">
              <a:rPr lang="en-US" smtClean="0"/>
              <a:t>9/27/25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711352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dirty="0"/>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hasCustomPrompt="1"/>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FD636673-28CE-4CCE-80FB-7124C935A31A}"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497258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g Numb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EF0D11-5ED9-D2C8-48DF-CDDD85CEAC2D}"/>
              </a:ext>
            </a:extLst>
          </p:cNvPr>
          <p:cNvSpPr/>
          <p:nvPr/>
        </p:nvSpPr>
        <p:spPr>
          <a:xfrm>
            <a:off x="0" y="0"/>
            <a:ext cx="1219200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1389888" y="4809744"/>
            <a:ext cx="9345168" cy="1225296"/>
          </a:xfrm>
        </p:spPr>
        <p:txBody>
          <a:bodyPr anchor="t">
            <a:normAutofit/>
          </a:bodyPr>
          <a:lstStyle>
            <a:lvl1pPr algn="ctr">
              <a:lnSpc>
                <a:spcPct val="120000"/>
              </a:lnSpc>
              <a:defRPr sz="2800">
                <a:solidFill>
                  <a:schemeClr val="tx2"/>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493776" y="603504"/>
            <a:ext cx="11201400" cy="4206240"/>
          </a:xfrm>
        </p:spPr>
        <p:txBody>
          <a:bodyPr anchor="b">
            <a:normAutofit/>
          </a:bodyPr>
          <a:lstStyle>
            <a:lvl1pPr marL="0" indent="0" algn="ctr">
              <a:lnSpc>
                <a:spcPct val="90000"/>
              </a:lnSpc>
              <a:buNone/>
              <a:defRPr sz="27800">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E8802264-EF96-4074-A671-AB5D99F5E332}" type="datetime1">
              <a:rPr lang="en-US" smtClean="0"/>
              <a:t>9/27/25</a:t>
            </a:fld>
            <a:endParaRPr lang="en-US" dirty="0"/>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p:txBody>
          <a:bodyPr/>
          <a:lstStyle>
            <a:lvl1pPr>
              <a:defRPr>
                <a:solidFill>
                  <a:schemeClr val="tx2"/>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5886800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621792" y="4873752"/>
            <a:ext cx="8439912" cy="1490472"/>
          </a:xfrm>
        </p:spPr>
        <p:txBody>
          <a:bodyPr vert="horz" lIns="91440" tIns="45720" rIns="91440" bIns="45720" rtlCol="0" anchor="t">
            <a:normAutofit/>
          </a:bodyPr>
          <a:lstStyle>
            <a:lvl1pPr>
              <a:lnSpc>
                <a:spcPct val="120000"/>
              </a:lnSpc>
              <a:defRPr lang="en-US" sz="2800" dirty="0">
                <a:solidFill>
                  <a:schemeClr val="tx2"/>
                </a:solidFill>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539496" y="420624"/>
            <a:ext cx="11100816" cy="4334256"/>
          </a:xfrm>
        </p:spPr>
        <p:txBody>
          <a:bodyPr vert="horz" lIns="91440" tIns="45720" rIns="91440" bIns="45720" rtlCol="0" anchor="b">
            <a:normAutofit/>
          </a:bodyPr>
          <a:lstStyle>
            <a:lvl1pPr marL="0" indent="0">
              <a:lnSpc>
                <a:spcPct val="90000"/>
              </a:lnSpc>
              <a:buNone/>
              <a:defRPr lang="en-US" sz="27800" dirty="0">
                <a:solidFill>
                  <a:schemeClr val="accent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FB84F615-9106-410C-834A-3DBE51A81CC1}" type="datetime1">
              <a:rPr lang="en-US" smtClean="0"/>
              <a:t>9/27/25</a:t>
            </a:fld>
            <a:endParaRPr lang="en-US" dirty="0"/>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p:txBody>
          <a:bodyPr/>
          <a:lstStyle>
            <a:lvl1pPr>
              <a:defRPr>
                <a:solidFill>
                  <a:schemeClr val="tx2"/>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85743762"/>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EA1A10B-111C-8469-40F7-C3551BB027D0}"/>
              </a:ext>
            </a:extLst>
          </p:cNvPr>
          <p:cNvSpPr/>
          <p:nvPr/>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621792" y="4873752"/>
            <a:ext cx="8439912" cy="1591056"/>
          </a:xfrm>
        </p:spPr>
        <p:txBody>
          <a:bodyPr vert="horz" lIns="91440" tIns="45720" rIns="91440" bIns="45720" rtlCol="0" anchor="ctr">
            <a:normAutofit/>
          </a:bodyPr>
          <a:lstStyle>
            <a:lvl1pPr>
              <a:lnSpc>
                <a:spcPct val="120000"/>
              </a:lnSpc>
              <a:defRPr lang="en-US" sz="2800" dirty="0">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539496" y="420624"/>
            <a:ext cx="11100816" cy="4334256"/>
          </a:xfrm>
        </p:spPr>
        <p:txBody>
          <a:bodyPr vert="horz" lIns="91440" tIns="45720" rIns="91440" bIns="45720" rtlCol="0" anchor="b">
            <a:normAutofit/>
          </a:bodyPr>
          <a:lstStyle>
            <a:lvl1pPr marL="0" indent="0">
              <a:lnSpc>
                <a:spcPct val="90000"/>
              </a:lnSpc>
              <a:buNone/>
              <a:defRPr lang="en-US" sz="27800" dirty="0">
                <a:solidFill>
                  <a:schemeClr val="accent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1D5A920F-C91E-4FD9-A8A8-AC96444816EA}" type="datetime1">
              <a:rPr lang="en-US" smtClean="0"/>
              <a:t>9/27/25</a:t>
            </a:fld>
            <a:endParaRPr lang="en-US" dirty="0"/>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a:xfrm>
            <a:off x="8430768" y="6492240"/>
            <a:ext cx="2660904" cy="338328"/>
          </a:xfrm>
        </p:spPr>
        <p:txBody>
          <a:bodyPr/>
          <a:lstStyle>
            <a:lvl1pPr>
              <a:defRPr>
                <a:solidFill>
                  <a:schemeClr val="tx2"/>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a:xfrm>
            <a:off x="11183112" y="6492240"/>
            <a:ext cx="457200" cy="338328"/>
          </a:xfrm>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8130844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83FF91DA-BC67-4FFF-80B3-6A83720BA580}" type="datetime1">
              <a:rPr lang="en-US" smtClean="0"/>
              <a:t>9/27/25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29768" y="987552"/>
            <a:ext cx="10149840" cy="4846320"/>
          </a:xfrm>
        </p:spPr>
        <p:txBody>
          <a:bodyPr anchor="ctr">
            <a:normAutofit/>
          </a:bodyPr>
          <a:lstStyle>
            <a:lvl1pPr marL="0" indent="0">
              <a:lnSpc>
                <a:spcPct val="110000"/>
              </a:lnSpc>
              <a:buNone/>
              <a:defRPr sz="4400" b="0" cap="all" baseline="0">
                <a:solidFill>
                  <a:schemeClr val="accent1"/>
                </a:solidFill>
              </a:defRPr>
            </a:lvl1pPr>
            <a:lvl2pPr marL="228600" indent="0">
              <a:lnSpc>
                <a:spcPct val="110000"/>
              </a:lnSpc>
              <a:buNone/>
              <a:defRPr sz="4000" b="0" cap="all" baseline="0">
                <a:solidFill>
                  <a:schemeClr val="accent1"/>
                </a:solidFill>
              </a:defRPr>
            </a:lvl2pPr>
            <a:lvl3pPr marL="457200" indent="0">
              <a:lnSpc>
                <a:spcPct val="110000"/>
              </a:lnSpc>
              <a:buNone/>
              <a:defRPr sz="3600" b="0" cap="all" baseline="0">
                <a:solidFill>
                  <a:schemeClr val="accent1"/>
                </a:solidFill>
              </a:defRPr>
            </a:lvl3pPr>
            <a:lvl4pPr marL="685800" indent="0">
              <a:lnSpc>
                <a:spcPct val="110000"/>
              </a:lnSpc>
              <a:buNone/>
              <a:defRPr sz="3200" b="0" cap="all" baseline="0">
                <a:solidFill>
                  <a:schemeClr val="accent1"/>
                </a:solidFill>
              </a:defRPr>
            </a:lvl4pPr>
            <a:lvl5pPr marL="914400" indent="0">
              <a:lnSpc>
                <a:spcPct val="110000"/>
              </a:lnSpc>
              <a:buNone/>
              <a:defRPr sz="2800" b="0" cap="all" baseline="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70930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tatement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accent1"/>
                </a:solidFill>
              </a:defRPr>
            </a:lvl1pPr>
          </a:lstStyle>
          <a:p>
            <a:fld id="{15565DD7-EB64-4BFE-B850-4043488A7CD8}" type="datetime1">
              <a:rPr lang="en-US" smtClean="0"/>
              <a:t>9/27/25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accent1"/>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29768" y="630936"/>
            <a:ext cx="8449056" cy="5605272"/>
          </a:xfrm>
        </p:spPr>
        <p:txBody>
          <a:bodyPr anchor="ctr">
            <a:normAutofit/>
          </a:bodyPr>
          <a:lstStyle>
            <a:lvl1pPr marL="0" indent="0">
              <a:lnSpc>
                <a:spcPct val="110000"/>
              </a:lnSpc>
              <a:buNone/>
              <a:defRPr sz="5400" b="0" cap="none" baseline="0">
                <a:solidFill>
                  <a:schemeClr val="accent1"/>
                </a:solidFill>
              </a:defRPr>
            </a:lvl1pPr>
            <a:lvl2pPr marL="228600" indent="0">
              <a:lnSpc>
                <a:spcPct val="110000"/>
              </a:lnSpc>
              <a:buNone/>
              <a:defRPr sz="4800" b="0" cap="none" baseline="0">
                <a:solidFill>
                  <a:schemeClr val="accent1"/>
                </a:solidFill>
              </a:defRPr>
            </a:lvl2pPr>
            <a:lvl3pPr marL="457200" indent="0">
              <a:lnSpc>
                <a:spcPct val="110000"/>
              </a:lnSpc>
              <a:buNone/>
              <a:defRPr sz="4400" b="0" cap="none" baseline="0">
                <a:solidFill>
                  <a:schemeClr val="accent1"/>
                </a:solidFill>
              </a:defRPr>
            </a:lvl3pPr>
            <a:lvl4pPr marL="685800" indent="0">
              <a:lnSpc>
                <a:spcPct val="110000"/>
              </a:lnSpc>
              <a:buNone/>
              <a:defRPr sz="4000" b="0" cap="none" baseline="0">
                <a:solidFill>
                  <a:schemeClr val="accent1"/>
                </a:solidFill>
              </a:defRPr>
            </a:lvl4pPr>
            <a:lvl5pPr marL="914400" indent="0">
              <a:lnSpc>
                <a:spcPct val="110000"/>
              </a:lnSpc>
              <a:buNone/>
              <a:defRPr sz="3600" b="0" cap="none" baseline="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524529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6BE2C979-2DBB-4FF5-B773-BBC906FD5969}" type="datetime1">
              <a:rPr lang="en-US" smtClean="0"/>
              <a:t>9/27/25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877824"/>
            <a:ext cx="8046720" cy="5065776"/>
          </a:xfrm>
        </p:spPr>
        <p:txBody>
          <a:bodyPr anchor="ctr">
            <a:normAutofit/>
          </a:bodyPr>
          <a:lstStyle>
            <a:lvl1pPr marL="0" indent="0">
              <a:lnSpc>
                <a:spcPct val="110000"/>
              </a:lnSpc>
              <a:buNone/>
              <a:defRPr sz="5400" b="0"/>
            </a:lvl1pPr>
            <a:lvl2pPr marL="228600" indent="0">
              <a:lnSpc>
                <a:spcPct val="110000"/>
              </a:lnSpc>
              <a:buNone/>
              <a:defRPr sz="4800" b="0"/>
            </a:lvl2pPr>
            <a:lvl3pPr marL="457200" indent="0">
              <a:lnSpc>
                <a:spcPct val="110000"/>
              </a:lnSpc>
              <a:buNone/>
              <a:defRPr sz="4400" b="0"/>
            </a:lvl3pPr>
            <a:lvl4pPr marL="685800" indent="0">
              <a:lnSpc>
                <a:spcPct val="110000"/>
              </a:lnSpc>
              <a:buNone/>
              <a:defRPr sz="4000" b="0"/>
            </a:lvl4pPr>
            <a:lvl5pPr marL="914400" indent="0">
              <a:lnSpc>
                <a:spcPct val="110000"/>
              </a:lnSpc>
              <a:buNone/>
              <a:defRPr sz="3600" b="0"/>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9851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tatement 4">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F5984F2-69E3-42EA-A769-C3221255F524}" type="datetime1">
              <a:rPr lang="en-US" smtClean="0"/>
              <a:t>9/27/25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29768" y="1596767"/>
            <a:ext cx="9848088" cy="3767328"/>
          </a:xfrm>
        </p:spPr>
        <p:txBody>
          <a:bodyPr anchor="b">
            <a:normAutofit/>
          </a:bodyPr>
          <a:lstStyle>
            <a:lvl1pPr marL="0" indent="0">
              <a:lnSpc>
                <a:spcPct val="110000"/>
              </a:lnSpc>
              <a:buNone/>
              <a:defRPr sz="6000" b="0">
                <a:solidFill>
                  <a:schemeClr val="accent1"/>
                </a:solidFill>
              </a:defRPr>
            </a:lvl1pPr>
            <a:lvl2pPr marL="228600" indent="0">
              <a:lnSpc>
                <a:spcPct val="110000"/>
              </a:lnSpc>
              <a:buNone/>
              <a:defRPr sz="5400" b="0">
                <a:solidFill>
                  <a:schemeClr val="accent1"/>
                </a:solidFill>
              </a:defRPr>
            </a:lvl2pPr>
            <a:lvl3pPr marL="457200" indent="0">
              <a:lnSpc>
                <a:spcPct val="110000"/>
              </a:lnSpc>
              <a:buNone/>
              <a:defRPr sz="4800" b="0">
                <a:solidFill>
                  <a:schemeClr val="accent1"/>
                </a:solidFill>
              </a:defRPr>
            </a:lvl3pPr>
            <a:lvl4pPr marL="685800" indent="0">
              <a:lnSpc>
                <a:spcPct val="110000"/>
              </a:lnSpc>
              <a:buNone/>
              <a:defRPr sz="4400" b="0">
                <a:solidFill>
                  <a:schemeClr val="accent1"/>
                </a:solidFill>
              </a:defRPr>
            </a:lvl4pPr>
            <a:lvl5pPr marL="914400" indent="0">
              <a:lnSpc>
                <a:spcPct val="110000"/>
              </a:lnSpc>
              <a:buNone/>
              <a:defRPr sz="4000" b="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74665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1618488" y="5376672"/>
            <a:ext cx="9079992" cy="466344"/>
          </a:xfrm>
        </p:spPr>
        <p:txBody>
          <a:bodyPr anchor="t">
            <a:normAutofit/>
          </a:bodyPr>
          <a:lstStyle>
            <a:lvl1pPr>
              <a:lnSpc>
                <a:spcPct val="120000"/>
              </a:lnSpc>
              <a:defRPr sz="2200">
                <a:latin typeface="+mn-lt"/>
              </a:defRPr>
            </a:lvl1pPr>
          </a:lstStyle>
          <a:p>
            <a:r>
              <a:rPr lang="en-US" dirty="0"/>
              <a:t>Quote Author</a:t>
            </a:r>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A3621600-2F49-4BDF-9F00-79A81477383F}" type="datetime1">
              <a:rPr lang="en-US" smtClean="0"/>
              <a:t>9/27/25</a:t>
            </a:fld>
            <a:endParaRPr lang="en-US" dirty="0"/>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1499616" y="1527048"/>
            <a:ext cx="9198864" cy="2871216"/>
          </a:xfrm>
        </p:spPr>
        <p:txBody>
          <a:bodyPr anchor="ctr">
            <a:normAutofit/>
          </a:bodyPr>
          <a:lstStyle>
            <a:lvl1pPr marL="137160" indent="-137160">
              <a:lnSpc>
                <a:spcPct val="110000"/>
              </a:lnSpc>
              <a:spcBef>
                <a:spcPts val="0"/>
              </a:spcBef>
              <a:buNone/>
              <a:defRPr sz="4000">
                <a:solidFill>
                  <a:schemeClr val="accent1"/>
                </a:solidFill>
                <a:latin typeface="+mj-lt"/>
              </a:defRPr>
            </a:lvl1pPr>
          </a:lstStyle>
          <a:p>
            <a:pPr lvl="0"/>
            <a:r>
              <a:rPr lang="en-US" dirty="0"/>
              <a:t>Click to edit Quote</a:t>
            </a:r>
          </a:p>
        </p:txBody>
      </p:sp>
    </p:spTree>
    <p:extLst>
      <p:ext uri="{BB962C8B-B14F-4D97-AF65-F5344CB8AC3E}">
        <p14:creationId xmlns:p14="http://schemas.microsoft.com/office/powerpoint/2010/main" val="6218470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AF1DAFD-6C43-776A-EDEF-047653131661}"/>
              </a:ext>
            </a:extLst>
          </p:cNvPr>
          <p:cNvSpPr/>
          <p:nvPr/>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566928" y="5148072"/>
            <a:ext cx="8366760" cy="1188720"/>
          </a:xfrm>
        </p:spPr>
        <p:txBody>
          <a:bodyPr anchor="ctr">
            <a:normAutofit/>
          </a:bodyPr>
          <a:lstStyle>
            <a:lvl1pPr>
              <a:lnSpc>
                <a:spcPct val="120000"/>
              </a:lnSpc>
              <a:defRPr sz="1800" b="1">
                <a:latin typeface="+mn-lt"/>
              </a:defRPr>
            </a:lvl1pPr>
          </a:lstStyle>
          <a:p>
            <a:r>
              <a:rPr lang="en-US" dirty="0"/>
              <a:t>Quote Author</a:t>
            </a:r>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A2123558-A89A-4F39-900D-C4A4FDA1B2E7}" type="datetime1">
              <a:rPr lang="en-US" smtClean="0"/>
              <a:t>9/27/25</a:t>
            </a:fld>
            <a:endParaRPr lang="en-US" dirty="0"/>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a:xfrm>
            <a:off x="86685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a:xfrm>
            <a:off x="114208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429768" y="1783080"/>
            <a:ext cx="8503920" cy="3209544"/>
          </a:xfrm>
        </p:spPr>
        <p:txBody>
          <a:bodyPr anchor="t">
            <a:normAutofit/>
          </a:bodyPr>
          <a:lstStyle>
            <a:lvl1pPr marL="137160" indent="-137160">
              <a:lnSpc>
                <a:spcPct val="100000"/>
              </a:lnSpc>
              <a:spcBef>
                <a:spcPts val="0"/>
              </a:spcBef>
              <a:buNone/>
              <a:defRPr sz="4000">
                <a:solidFill>
                  <a:schemeClr val="accent1"/>
                </a:solidFill>
                <a:latin typeface="+mj-lt"/>
              </a:defRPr>
            </a:lvl1pPr>
          </a:lstStyle>
          <a:p>
            <a:pPr lvl="0"/>
            <a:r>
              <a:rPr lang="en-US" dirty="0"/>
              <a:t>Click to edit Quote</a:t>
            </a:r>
          </a:p>
        </p:txBody>
      </p:sp>
    </p:spTree>
    <p:extLst>
      <p:ext uri="{BB962C8B-B14F-4D97-AF65-F5344CB8AC3E}">
        <p14:creationId xmlns:p14="http://schemas.microsoft.com/office/powerpoint/2010/main" val="21787856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25BDAC2-53C5-6F8B-7446-54D1152EB91B}"/>
              </a:ext>
            </a:extLst>
          </p:cNvPr>
          <p:cNvSpPr/>
          <p:nvPr/>
        </p:nvSpPr>
        <p:spPr>
          <a:xfrm>
            <a:off x="0" y="0"/>
            <a:ext cx="11385608" cy="5084064"/>
          </a:xfrm>
          <a:custGeom>
            <a:avLst/>
            <a:gdLst>
              <a:gd name="connsiteX0" fmla="*/ 0 w 11385608"/>
              <a:gd name="connsiteY0" fmla="*/ 0 h 5084064"/>
              <a:gd name="connsiteX1" fmla="*/ 11385608 w 11385608"/>
              <a:gd name="connsiteY1" fmla="*/ 0 h 5084064"/>
              <a:gd name="connsiteX2" fmla="*/ 11385608 w 11385608"/>
              <a:gd name="connsiteY2" fmla="*/ 4562110 h 5084064"/>
              <a:gd name="connsiteX3" fmla="*/ 10863655 w 11385608"/>
              <a:gd name="connsiteY3" fmla="*/ 5084064 h 5084064"/>
              <a:gd name="connsiteX4" fmla="*/ 0 w 11385608"/>
              <a:gd name="connsiteY4" fmla="*/ 5084064 h 508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5084064">
                <a:moveTo>
                  <a:pt x="0" y="0"/>
                </a:moveTo>
                <a:lnTo>
                  <a:pt x="11385608" y="0"/>
                </a:lnTo>
                <a:lnTo>
                  <a:pt x="11385608" y="4562110"/>
                </a:lnTo>
                <a:cubicBezTo>
                  <a:pt x="11385608" y="4850377"/>
                  <a:pt x="11151922" y="5084064"/>
                  <a:pt x="10863655" y="5084064"/>
                </a:cubicBezTo>
                <a:lnTo>
                  <a:pt x="0" y="5084064"/>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566928" y="5449824"/>
            <a:ext cx="9546336" cy="905256"/>
          </a:xfrm>
        </p:spPr>
        <p:txBody>
          <a:bodyPr anchor="ctr">
            <a:normAutofit/>
          </a:bodyPr>
          <a:lstStyle>
            <a:lvl1pPr>
              <a:lnSpc>
                <a:spcPct val="120000"/>
              </a:lnSpc>
              <a:defRPr sz="1800" b="1">
                <a:latin typeface="+mn-lt"/>
              </a:defRPr>
            </a:lvl1pPr>
          </a:lstStyle>
          <a:p>
            <a:r>
              <a:rPr lang="en-US" dirty="0"/>
              <a:t>Quote Author</a:t>
            </a:r>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5342020B-CB60-4281-A570-6300974B7A2E}" type="datetime1">
              <a:rPr lang="en-US" smtClean="0"/>
              <a:t>9/27/25</a:t>
            </a:fld>
            <a:endParaRPr lang="en-US" dirty="0"/>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a:xfrm>
            <a:off x="86685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a:xfrm>
            <a:off x="114208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429768" y="530352"/>
            <a:ext cx="9683496" cy="3950208"/>
          </a:xfrm>
        </p:spPr>
        <p:txBody>
          <a:bodyPr anchor="ctr">
            <a:normAutofit/>
          </a:bodyPr>
          <a:lstStyle>
            <a:lvl1pPr marL="137160" indent="-137160">
              <a:lnSpc>
                <a:spcPct val="110000"/>
              </a:lnSpc>
              <a:spcBef>
                <a:spcPts val="0"/>
              </a:spcBef>
              <a:buNone/>
              <a:defRPr sz="4400">
                <a:solidFill>
                  <a:schemeClr val="accent1"/>
                </a:solidFill>
                <a:latin typeface="+mj-lt"/>
              </a:defRPr>
            </a:lvl1pPr>
          </a:lstStyle>
          <a:p>
            <a:pPr lvl="0"/>
            <a:r>
              <a:rPr lang="en-US" dirty="0"/>
              <a:t>Click to edit Quote</a:t>
            </a:r>
          </a:p>
        </p:txBody>
      </p:sp>
    </p:spTree>
    <p:extLst>
      <p:ext uri="{BB962C8B-B14F-4D97-AF65-F5344CB8AC3E}">
        <p14:creationId xmlns:p14="http://schemas.microsoft.com/office/powerpoint/2010/main" val="38030964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557784" y="4965192"/>
            <a:ext cx="8339328" cy="1289304"/>
          </a:xfrm>
        </p:spPr>
        <p:txBody>
          <a:bodyPr anchor="ctr">
            <a:normAutofit/>
          </a:bodyPr>
          <a:lstStyle>
            <a:lvl1pPr>
              <a:lnSpc>
                <a:spcPct val="120000"/>
              </a:lnSpc>
              <a:defRPr sz="1800" b="0">
                <a:latin typeface="+mn-lt"/>
              </a:defRPr>
            </a:lvl1pPr>
          </a:lstStyle>
          <a:p>
            <a:r>
              <a:rPr lang="en-US" dirty="0"/>
              <a:t>Quote Author</a:t>
            </a:r>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429768" y="1033272"/>
            <a:ext cx="8467344" cy="3931920"/>
          </a:xfrm>
        </p:spPr>
        <p:txBody>
          <a:bodyPr anchor="b">
            <a:normAutofit/>
          </a:bodyPr>
          <a:lstStyle>
            <a:lvl1pPr marL="137160" indent="-137160">
              <a:lnSpc>
                <a:spcPct val="110000"/>
              </a:lnSpc>
              <a:spcBef>
                <a:spcPts val="0"/>
              </a:spcBef>
              <a:buNone/>
              <a:defRPr sz="4400">
                <a:solidFill>
                  <a:schemeClr val="accent1"/>
                </a:solidFill>
                <a:latin typeface="+mj-lt"/>
              </a:defRPr>
            </a:lvl1pPr>
          </a:lstStyle>
          <a:p>
            <a:pPr lvl="0"/>
            <a:r>
              <a:rPr lang="en-US" dirty="0"/>
              <a:t>Click to edit Quote</a:t>
            </a:r>
          </a:p>
        </p:txBody>
      </p:sp>
      <p:sp>
        <p:nvSpPr>
          <p:cNvPr id="6" name="Date Placeholder 5">
            <a:extLst>
              <a:ext uri="{FF2B5EF4-FFF2-40B4-BE49-F238E27FC236}">
                <a16:creationId xmlns:a16="http://schemas.microsoft.com/office/drawing/2014/main" id="{1554EA42-18F1-82AE-02C3-B2B2A57AD709}"/>
              </a:ext>
            </a:extLst>
          </p:cNvPr>
          <p:cNvSpPr>
            <a:spLocks noGrp="1"/>
          </p:cNvSpPr>
          <p:nvPr>
            <p:ph type="dt" sz="half" idx="14"/>
          </p:nvPr>
        </p:nvSpPr>
        <p:spPr/>
        <p:txBody>
          <a:bodyPr/>
          <a:lstStyle/>
          <a:p>
            <a:fld id="{F55215D8-97AA-4B85-B7A0-A02F39368DA3}" type="datetime1">
              <a:rPr lang="en-US" smtClean="0"/>
              <a:t>9/27/25</a:t>
            </a:fld>
            <a:endParaRPr lang="en-US" dirty="0"/>
          </a:p>
        </p:txBody>
      </p:sp>
      <p:sp>
        <p:nvSpPr>
          <p:cNvPr id="9" name="Footer Placeholder 8">
            <a:extLst>
              <a:ext uri="{FF2B5EF4-FFF2-40B4-BE49-F238E27FC236}">
                <a16:creationId xmlns:a16="http://schemas.microsoft.com/office/drawing/2014/main" id="{A8AE5996-C1E5-AFF0-1C20-EFDC8711799D}"/>
              </a:ext>
            </a:extLst>
          </p:cNvPr>
          <p:cNvSpPr>
            <a:spLocks noGrp="1"/>
          </p:cNvSpPr>
          <p:nvPr>
            <p:ph type="ftr" sz="quarter" idx="15"/>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4A8ACF18-7D60-FEE3-1B8D-6E5F51611A8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35396130"/>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B15CE14-1FF6-4074-BE8F-BABA3B0759C8}" type="datetime1">
              <a:rPr lang="en-US" smtClean="0"/>
              <a:t>9/27/25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141873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68971389-0C57-4856-A530-D0CC79ABF97F}" type="datetime1">
              <a:rPr lang="en-US" smtClean="0"/>
              <a:t>9/27/25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53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dirty="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3B13EFD-DF71-4A7D-9C47-1BBDB138B295}" type="datetime1">
              <a:rPr lang="en-US" smtClean="0"/>
              <a:t>9/27/25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889865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766BE319-9B1C-4A02-A60F-55C05B841F00}" type="datetime1">
              <a:rPr lang="en-US" smtClean="0"/>
              <a:t>9/27/25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84787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60EF397E-666B-470F-A253-6BE6BC97EEBE}" type="datetime1">
              <a:rPr lang="en-US" smtClean="0"/>
              <a:t>9/27/25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263721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hasCustomPrompt="1"/>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EB2249CC-ABEB-43E4-956A-E3EA25785381}" type="datetime1">
              <a:rPr lang="en-US" smtClean="0"/>
              <a:t>9/27/25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510669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6600">
                <a:solidFill>
                  <a:schemeClr val="accent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1FE689B-95F7-4D9F-8FA3-5EAD5F062125}" type="datetime1">
              <a:rPr lang="en-US" smtClean="0"/>
              <a:t>9/27/25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36978885"/>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solidFill>
                  <a:schemeClr val="accent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B9EC20F-E1D8-4943-B054-6F2B6C10D630}" type="datetime1">
              <a:rPr lang="en-US" smtClean="0"/>
              <a:t>9/27/25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0143073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9/27/25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50" Type="http://schemas.openxmlformats.org/officeDocument/2006/relationships/slideLayout" Target="../slideLayouts/slideLayout83.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8" Type="http://schemas.openxmlformats.org/officeDocument/2006/relationships/slideLayout" Target="../slideLayouts/slideLayout41.xml"/><Relationship Id="rId51" Type="http://schemas.openxmlformats.org/officeDocument/2006/relationships/slideLayout" Target="../slideLayouts/slideLayout84.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9/27/25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7590CA-3B05-F224-7001-AEB49FC5A1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C95426A-FE4F-D32D-D910-CF375B5E8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8A5B7-FB57-EFCA-D456-2F99807BB5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6E2B52-505A-764C-8F71-AF8EAD128C71}" type="datetimeFigureOut">
              <a:rPr lang="en-US" smtClean="0"/>
              <a:t>9/27/25</a:t>
            </a:fld>
            <a:endParaRPr lang="en-US"/>
          </a:p>
        </p:txBody>
      </p:sp>
      <p:sp>
        <p:nvSpPr>
          <p:cNvPr id="5" name="Footer Placeholder 4">
            <a:extLst>
              <a:ext uri="{FF2B5EF4-FFF2-40B4-BE49-F238E27FC236}">
                <a16:creationId xmlns:a16="http://schemas.microsoft.com/office/drawing/2014/main" id="{160ABFD3-25DA-4553-D07F-6B06A4E8BD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CCD97CE-D13B-320B-91ED-E3278789A8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3E690E-4936-6240-AC4C-9AC6868D733C}" type="slidenum">
              <a:rPr lang="en-US" smtClean="0"/>
              <a:t>‹#›</a:t>
            </a:fld>
            <a:endParaRPr lang="en-US"/>
          </a:p>
        </p:txBody>
      </p:sp>
    </p:spTree>
    <p:extLst>
      <p:ext uri="{BB962C8B-B14F-4D97-AF65-F5344CB8AC3E}">
        <p14:creationId xmlns:p14="http://schemas.microsoft.com/office/powerpoint/2010/main" val="286039807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393B-F1E8-4B86-6B95-7391BB3E2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5FAC836-3CF0-51B4-99D2-2A66DC29C9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97C578-59F6-6F5F-72FA-E9AA3B533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BF9A73-F4E7-9449-88E0-BCF9344A43F3}" type="datetimeFigureOut">
              <a:rPr lang="en-US" smtClean="0"/>
              <a:t>9/27/25</a:t>
            </a:fld>
            <a:endParaRPr lang="en-US"/>
          </a:p>
        </p:txBody>
      </p:sp>
      <p:sp>
        <p:nvSpPr>
          <p:cNvPr id="5" name="Footer Placeholder 4">
            <a:extLst>
              <a:ext uri="{FF2B5EF4-FFF2-40B4-BE49-F238E27FC236}">
                <a16:creationId xmlns:a16="http://schemas.microsoft.com/office/drawing/2014/main" id="{0E1F52E2-D7BD-87D4-9D7C-D0AA2DC82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5E445C-0796-D2D1-2BDF-B8A67AC82D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16759F4-0FA8-F044-B414-15DB50354B1B}" type="slidenum">
              <a:rPr lang="en-US" smtClean="0"/>
              <a:t>‹#›</a:t>
            </a:fld>
            <a:endParaRPr lang="en-US"/>
          </a:p>
        </p:txBody>
      </p:sp>
    </p:spTree>
    <p:extLst>
      <p:ext uri="{BB962C8B-B14F-4D97-AF65-F5344CB8AC3E}">
        <p14:creationId xmlns:p14="http://schemas.microsoft.com/office/powerpoint/2010/main" val="344044753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492240"/>
            <a:ext cx="2843784" cy="338328"/>
          </a:xfrm>
          <a:prstGeom prst="rect">
            <a:avLst/>
          </a:prstGeom>
        </p:spPr>
        <p:txBody>
          <a:bodyPr vert="horz" lIns="91440" tIns="45720" rIns="91440" bIns="45720" rtlCol="0" anchor="ctr"/>
          <a:lstStyle>
            <a:lvl1pPr algn="l">
              <a:defRPr sz="800">
                <a:solidFill>
                  <a:schemeClr val="tx1"/>
                </a:solidFill>
              </a:defRPr>
            </a:lvl1pPr>
          </a:lstStyle>
          <a:p>
            <a:fld id="{F7F99000-8DC5-4FAA-962C-D38BB4F2BF7D}" type="datetime1">
              <a:rPr lang="en-US" smtClean="0"/>
              <a:t>9/27/25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7112" y="6492240"/>
            <a:ext cx="2660904" cy="338328"/>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9456" y="6492240"/>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6583864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 id="2147483912" r:id="rId24"/>
    <p:sldLayoutId id="2147483913" r:id="rId25"/>
    <p:sldLayoutId id="2147483914" r:id="rId26"/>
    <p:sldLayoutId id="2147483915" r:id="rId27"/>
    <p:sldLayoutId id="2147483916" r:id="rId28"/>
    <p:sldLayoutId id="2147483917" r:id="rId29"/>
    <p:sldLayoutId id="2147483918" r:id="rId30"/>
    <p:sldLayoutId id="2147483919" r:id="rId31"/>
    <p:sldLayoutId id="2147483920" r:id="rId32"/>
    <p:sldLayoutId id="2147483921" r:id="rId33"/>
    <p:sldLayoutId id="2147483922" r:id="rId34"/>
    <p:sldLayoutId id="2147483923" r:id="rId35"/>
    <p:sldLayoutId id="2147483924" r:id="rId36"/>
    <p:sldLayoutId id="2147483925" r:id="rId37"/>
    <p:sldLayoutId id="2147483926" r:id="rId38"/>
    <p:sldLayoutId id="2147483927" r:id="rId39"/>
    <p:sldLayoutId id="2147483928" r:id="rId40"/>
    <p:sldLayoutId id="2147483929" r:id="rId41"/>
    <p:sldLayoutId id="2147483930" r:id="rId42"/>
    <p:sldLayoutId id="2147483931" r:id="rId43"/>
    <p:sldLayoutId id="2147483932" r:id="rId44"/>
    <p:sldLayoutId id="2147483933" r:id="rId45"/>
    <p:sldLayoutId id="2147483934" r:id="rId46"/>
    <p:sldLayoutId id="2147483935" r:id="rId47"/>
    <p:sldLayoutId id="2147483936" r:id="rId48"/>
    <p:sldLayoutId id="2147483937" r:id="rId49"/>
    <p:sldLayoutId id="2147483938" r:id="rId50"/>
    <p:sldLayoutId id="2147483939" r:id="rId51"/>
    <p:sldLayoutId id="2147483940" r:id="rId52"/>
  </p:sldLayoutIdLst>
  <p:hf sldNum="0" hdr="0" ftr="0" dt="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3.jpeg"/><Relationship Id="rId7" Type="http://schemas.openxmlformats.org/officeDocument/2006/relationships/diagramColors" Target="../diagrams/colors7.xml"/><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90.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eg"/><Relationship Id="rId1" Type="http://schemas.openxmlformats.org/officeDocument/2006/relationships/slideLayout" Target="../slideLayouts/slideLayout15.xml"/><Relationship Id="rId6" Type="http://schemas.openxmlformats.org/officeDocument/2006/relationships/image" Target="../media/image38.jpeg"/><Relationship Id="rId5" Type="http://schemas.openxmlformats.org/officeDocument/2006/relationships/image" Target="../media/image39.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0.jpeg"/><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5.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and person in safety vests in a warehouse&#10;&#10;AI-generated content may be incorrect.">
            <a:extLst>
              <a:ext uri="{FF2B5EF4-FFF2-40B4-BE49-F238E27FC236}">
                <a16:creationId xmlns:a16="http://schemas.microsoft.com/office/drawing/2014/main" id="{086D3A93-70F0-0E1E-3392-16DFBFE0D9D2}"/>
              </a:ext>
            </a:extLst>
          </p:cNvPr>
          <p:cNvPicPr>
            <a:picLocks noChangeAspect="1"/>
          </p:cNvPicPr>
          <p:nvPr/>
        </p:nvPicPr>
        <p:blipFill>
          <a:blip r:embed="rId2"/>
          <a:srcRect t="23391" r="9091"/>
          <a:stretch>
            <a:fillRect/>
          </a:stretch>
        </p:blipFill>
        <p:spPr>
          <a:xfrm>
            <a:off x="19" y="-9625"/>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0369D9A-FE67-6E05-0C53-8C676C950B8E}"/>
              </a:ext>
            </a:extLst>
          </p:cNvPr>
          <p:cNvSpPr>
            <a:spLocks noGrp="1"/>
          </p:cNvSpPr>
          <p:nvPr>
            <p:ph type="ctrTitle"/>
          </p:nvPr>
        </p:nvSpPr>
        <p:spPr>
          <a:xfrm>
            <a:off x="404553" y="3091928"/>
            <a:ext cx="9078562" cy="2387600"/>
          </a:xfrm>
        </p:spPr>
        <p:txBody>
          <a:bodyPr>
            <a:normAutofit/>
          </a:bodyPr>
          <a:lstStyle/>
          <a:p>
            <a:pPr algn="l"/>
            <a:r>
              <a:rPr lang="en-US" sz="4000" dirty="0">
                <a:solidFill>
                  <a:schemeClr val="bg1"/>
                </a:solidFill>
                <a:latin typeface="Corbel" panose="020B0503020204020204" pitchFamily="34" charset="0"/>
              </a:rPr>
              <a:t>THE CANDY CACHE’S SUPPLY CHAIN OPTIMIZATION STRATEGY</a:t>
            </a:r>
            <a:br>
              <a:rPr lang="en-US" sz="4000" dirty="0">
                <a:solidFill>
                  <a:schemeClr val="bg1"/>
                </a:solidFill>
                <a:latin typeface="Corbel" panose="020B0503020204020204" pitchFamily="34" charset="0"/>
              </a:rPr>
            </a:br>
            <a:endParaRPr lang="en-US" sz="4000" dirty="0">
              <a:solidFill>
                <a:schemeClr val="bg1"/>
              </a:solidFill>
              <a:latin typeface="Corbel" panose="020B0503020204020204" pitchFamily="34" charset="0"/>
            </a:endParaRP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7F7B14-5C44-C18F-B6EA-51EA1D2606BA}"/>
              </a:ext>
            </a:extLst>
          </p:cNvPr>
          <p:cNvSpPr/>
          <p:nvPr/>
        </p:nvSpPr>
        <p:spPr>
          <a:xfrm>
            <a:off x="0" y="5575039"/>
            <a:ext cx="9785897" cy="695435"/>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60000"/>
                  <a:lumOff val="40000"/>
                </a:schemeClr>
              </a:solidFill>
            </a:endParaRPr>
          </a:p>
        </p:txBody>
      </p:sp>
      <p:sp>
        <p:nvSpPr>
          <p:cNvPr id="3" name="Subtitle 2">
            <a:extLst>
              <a:ext uri="{FF2B5EF4-FFF2-40B4-BE49-F238E27FC236}">
                <a16:creationId xmlns:a16="http://schemas.microsoft.com/office/drawing/2014/main" id="{86FB4D40-D06D-0D55-C2E8-DD0406C392ED}"/>
              </a:ext>
            </a:extLst>
          </p:cNvPr>
          <p:cNvSpPr>
            <a:spLocks noGrp="1"/>
          </p:cNvSpPr>
          <p:nvPr>
            <p:ph type="subTitle" idx="1"/>
          </p:nvPr>
        </p:nvSpPr>
        <p:spPr>
          <a:xfrm>
            <a:off x="379111" y="5634905"/>
            <a:ext cx="9078562" cy="592975"/>
          </a:xfrm>
        </p:spPr>
        <p:txBody>
          <a:bodyPr anchor="ctr">
            <a:normAutofit fontScale="92500"/>
          </a:bodyPr>
          <a:lstStyle/>
          <a:p>
            <a:pPr algn="l"/>
            <a:r>
              <a:rPr lang="en-US" dirty="0">
                <a:solidFill>
                  <a:schemeClr val="bg1"/>
                </a:solidFill>
                <a:latin typeface="Corbel" panose="020B0503020204020204" pitchFamily="34" charset="0"/>
              </a:rPr>
              <a:t>Optimizing for Sweet Success				 	by Debbie Go</a:t>
            </a:r>
          </a:p>
        </p:txBody>
      </p:sp>
    </p:spTree>
    <p:extLst>
      <p:ext uri="{BB962C8B-B14F-4D97-AF65-F5344CB8AC3E}">
        <p14:creationId xmlns:p14="http://schemas.microsoft.com/office/powerpoint/2010/main" val="329334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29D2B5-EFEA-3B52-6FD2-72669B6B9CB9}"/>
            </a:ext>
          </a:extLst>
        </p:cNvPr>
        <p:cNvGrpSpPr/>
        <p:nvPr/>
      </p:nvGrpSpPr>
      <p:grpSpPr>
        <a:xfrm>
          <a:off x="0" y="0"/>
          <a:ext cx="0" cy="0"/>
          <a:chOff x="0" y="0"/>
          <a:chExt cx="0" cy="0"/>
        </a:xfrm>
      </p:grpSpPr>
      <p:pic>
        <p:nvPicPr>
          <p:cNvPr id="7" name="Content Placeholder 13">
            <a:extLst>
              <a:ext uri="{FF2B5EF4-FFF2-40B4-BE49-F238E27FC236}">
                <a16:creationId xmlns:a16="http://schemas.microsoft.com/office/drawing/2014/main" id="{B7E68682-B7C2-1C0E-182D-AEB279616844}"/>
              </a:ext>
            </a:extLst>
          </p:cNvPr>
          <p:cNvPicPr>
            <a:picLocks noChangeAspect="1"/>
          </p:cNvPicPr>
          <p:nvPr/>
        </p:nvPicPr>
        <p:blipFill>
          <a:blip r:embed="rId2"/>
          <a:srcRect l="26083" r="26083"/>
          <a:stretch/>
        </p:blipFill>
        <p:spPr>
          <a:xfrm>
            <a:off x="0" y="828700"/>
            <a:ext cx="3617432" cy="5330952"/>
          </a:xfrm>
          <a:prstGeom prst="rect">
            <a:avLst/>
          </a:prstGeom>
        </p:spPr>
      </p:pic>
      <p:sp>
        <p:nvSpPr>
          <p:cNvPr id="2" name="Title 1">
            <a:extLst>
              <a:ext uri="{FF2B5EF4-FFF2-40B4-BE49-F238E27FC236}">
                <a16:creationId xmlns:a16="http://schemas.microsoft.com/office/drawing/2014/main" id="{42FCC336-B49A-682E-09F5-0E6FBC1C2B3B}"/>
              </a:ext>
            </a:extLst>
          </p:cNvPr>
          <p:cNvSpPr>
            <a:spLocks noGrp="1"/>
          </p:cNvSpPr>
          <p:nvPr>
            <p:ph type="title"/>
          </p:nvPr>
        </p:nvSpPr>
        <p:spPr/>
        <p:txBody>
          <a:bodyPr/>
          <a:lstStyle/>
          <a:p>
            <a:r>
              <a:rPr lang="en-US" dirty="0"/>
              <a:t>Business Snapshot</a:t>
            </a:r>
          </a:p>
        </p:txBody>
      </p:sp>
      <p:sp>
        <p:nvSpPr>
          <p:cNvPr id="3" name="Content Placeholder 2">
            <a:extLst>
              <a:ext uri="{FF2B5EF4-FFF2-40B4-BE49-F238E27FC236}">
                <a16:creationId xmlns:a16="http://schemas.microsoft.com/office/drawing/2014/main" id="{1DA45F87-5F09-E0C4-F7A5-9164EB3A862A}"/>
              </a:ext>
            </a:extLst>
          </p:cNvPr>
          <p:cNvSpPr>
            <a:spLocks noGrp="1"/>
          </p:cNvSpPr>
          <p:nvPr>
            <p:ph idx="1"/>
          </p:nvPr>
        </p:nvSpPr>
        <p:spPr/>
        <p:txBody>
          <a:bodyPr anchor="t">
            <a:normAutofit/>
          </a:bodyPr>
          <a:lstStyle/>
          <a:p>
            <a:r>
              <a:rPr lang="en-US" b="1" dirty="0"/>
              <a:t>The Wonka Bar product line dominates = 90% of sales, </a:t>
            </a:r>
            <a:r>
              <a:rPr lang="en-US" dirty="0"/>
              <a:t>with Triple Dazzle Caramel and Scrumdiddlyumptious varieties leading the pack</a:t>
            </a:r>
          </a:p>
        </p:txBody>
      </p:sp>
      <p:sp>
        <p:nvSpPr>
          <p:cNvPr id="4" name="Text Placeholder 3">
            <a:extLst>
              <a:ext uri="{FF2B5EF4-FFF2-40B4-BE49-F238E27FC236}">
                <a16:creationId xmlns:a16="http://schemas.microsoft.com/office/drawing/2014/main" id="{CFFC88F6-DDFD-C86A-0B67-F928C931C1E2}"/>
              </a:ext>
            </a:extLst>
          </p:cNvPr>
          <p:cNvSpPr>
            <a:spLocks noGrp="1"/>
          </p:cNvSpPr>
          <p:nvPr>
            <p:ph type="body" sz="half" idx="2"/>
          </p:nvPr>
        </p:nvSpPr>
        <p:spPr/>
        <p:txBody>
          <a:bodyPr/>
          <a:lstStyle/>
          <a:p>
            <a:r>
              <a:rPr lang="en-US" dirty="0"/>
              <a:t>Product Performance</a:t>
            </a:r>
          </a:p>
        </p:txBody>
      </p:sp>
      <p:pic>
        <p:nvPicPr>
          <p:cNvPr id="5" name="Picture 4" descr="A graph with blue and white lines&#10;&#10;AI-generated content may be incorrect.">
            <a:extLst>
              <a:ext uri="{FF2B5EF4-FFF2-40B4-BE49-F238E27FC236}">
                <a16:creationId xmlns:a16="http://schemas.microsoft.com/office/drawing/2014/main" id="{C67D31EA-F491-1031-C951-5E2E466EF2C2}"/>
              </a:ext>
            </a:extLst>
          </p:cNvPr>
          <p:cNvPicPr>
            <a:picLocks noChangeAspect="1"/>
          </p:cNvPicPr>
          <p:nvPr/>
        </p:nvPicPr>
        <p:blipFill>
          <a:blip r:embed="rId3"/>
          <a:stretch>
            <a:fillRect/>
          </a:stretch>
        </p:blipFill>
        <p:spPr>
          <a:xfrm>
            <a:off x="3867912" y="2532416"/>
            <a:ext cx="7772400" cy="2951941"/>
          </a:xfrm>
          <a:prstGeom prst="rect">
            <a:avLst/>
          </a:prstGeom>
        </p:spPr>
      </p:pic>
    </p:spTree>
    <p:extLst>
      <p:ext uri="{BB962C8B-B14F-4D97-AF65-F5344CB8AC3E}">
        <p14:creationId xmlns:p14="http://schemas.microsoft.com/office/powerpoint/2010/main" val="323199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E7FDF6-CB7E-D999-6951-A313D5E11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3749F-14FF-76B7-D075-FDB480068BB4}"/>
              </a:ext>
            </a:extLst>
          </p:cNvPr>
          <p:cNvSpPr>
            <a:spLocks noGrp="1"/>
          </p:cNvSpPr>
          <p:nvPr>
            <p:ph type="title"/>
          </p:nvPr>
        </p:nvSpPr>
        <p:spPr/>
        <p:txBody>
          <a:bodyPr/>
          <a:lstStyle/>
          <a:p>
            <a:r>
              <a:rPr lang="en-US" dirty="0"/>
              <a:t>Business Snapshot</a:t>
            </a:r>
          </a:p>
        </p:txBody>
      </p:sp>
      <p:sp>
        <p:nvSpPr>
          <p:cNvPr id="3" name="Content Placeholder 2">
            <a:extLst>
              <a:ext uri="{FF2B5EF4-FFF2-40B4-BE49-F238E27FC236}">
                <a16:creationId xmlns:a16="http://schemas.microsoft.com/office/drawing/2014/main" id="{00A917CB-37BF-457D-AD68-2E43B0EFBA57}"/>
              </a:ext>
            </a:extLst>
          </p:cNvPr>
          <p:cNvSpPr>
            <a:spLocks noGrp="1"/>
          </p:cNvSpPr>
          <p:nvPr>
            <p:ph idx="1"/>
          </p:nvPr>
        </p:nvSpPr>
        <p:spPr>
          <a:xfrm>
            <a:off x="3867911" y="794248"/>
            <a:ext cx="7634277" cy="5567289"/>
          </a:xfrm>
        </p:spPr>
        <p:txBody>
          <a:bodyPr anchor="t">
            <a:normAutofit/>
          </a:bodyPr>
          <a:lstStyle/>
          <a:p>
            <a:r>
              <a:rPr lang="en-US" dirty="0"/>
              <a:t>While Wonka Bars are the </a:t>
            </a:r>
            <a:r>
              <a:rPr lang="en-US" b="1" dirty="0"/>
              <a:t>revenue drivers</a:t>
            </a:r>
            <a:r>
              <a:rPr lang="en-US" dirty="0"/>
              <a:t>, specialty products like </a:t>
            </a:r>
            <a:r>
              <a:rPr lang="en-US" dirty="0" err="1"/>
              <a:t>Lickable</a:t>
            </a:r>
            <a:r>
              <a:rPr lang="en-US" dirty="0"/>
              <a:t> Wallpaper &amp; Everlasting Gobstopper offer </a:t>
            </a:r>
            <a:r>
              <a:rPr lang="en-US" b="1" dirty="0"/>
              <a:t>exceptional profit margins</a:t>
            </a:r>
            <a:r>
              <a:rPr lang="en-US" dirty="0"/>
              <a:t> – Opportunity for strategic product mix optimization.  </a:t>
            </a:r>
          </a:p>
        </p:txBody>
      </p:sp>
      <p:sp>
        <p:nvSpPr>
          <p:cNvPr id="4" name="Text Placeholder 3">
            <a:extLst>
              <a:ext uri="{FF2B5EF4-FFF2-40B4-BE49-F238E27FC236}">
                <a16:creationId xmlns:a16="http://schemas.microsoft.com/office/drawing/2014/main" id="{FEA2D651-6BF5-F768-9643-98A88C0FC8E4}"/>
              </a:ext>
            </a:extLst>
          </p:cNvPr>
          <p:cNvSpPr>
            <a:spLocks noGrp="1"/>
          </p:cNvSpPr>
          <p:nvPr>
            <p:ph type="body" sz="half" idx="2"/>
          </p:nvPr>
        </p:nvSpPr>
        <p:spPr/>
        <p:txBody>
          <a:bodyPr/>
          <a:lstStyle/>
          <a:p>
            <a:r>
              <a:rPr lang="en-US" dirty="0"/>
              <a:t>Product Performance</a:t>
            </a:r>
          </a:p>
        </p:txBody>
      </p:sp>
      <p:graphicFrame>
        <p:nvGraphicFramePr>
          <p:cNvPr id="17" name="Diagram 16">
            <a:extLst>
              <a:ext uri="{FF2B5EF4-FFF2-40B4-BE49-F238E27FC236}">
                <a16:creationId xmlns:a16="http://schemas.microsoft.com/office/drawing/2014/main" id="{5401CCA3-C359-D984-B6FB-E55A0C35FD11}"/>
              </a:ext>
            </a:extLst>
          </p:cNvPr>
          <p:cNvGraphicFramePr/>
          <p:nvPr>
            <p:extLst>
              <p:ext uri="{D42A27DB-BD31-4B8C-83A1-F6EECF244321}">
                <p14:modId xmlns:p14="http://schemas.microsoft.com/office/powerpoint/2010/main" val="1671731393"/>
              </p:ext>
            </p:extLst>
          </p:nvPr>
        </p:nvGraphicFramePr>
        <p:xfrm>
          <a:off x="4768451" y="2207482"/>
          <a:ext cx="6243206" cy="3814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E2E367FD-F5C4-CADA-5BA5-6793B62C705C}"/>
              </a:ext>
            </a:extLst>
          </p:cNvPr>
          <p:cNvSpPr txBox="1"/>
          <p:nvPr/>
        </p:nvSpPr>
        <p:spPr>
          <a:xfrm>
            <a:off x="4201377" y="2207482"/>
            <a:ext cx="524503" cy="307777"/>
          </a:xfrm>
          <a:prstGeom prst="rect">
            <a:avLst/>
          </a:prstGeom>
          <a:noFill/>
        </p:spPr>
        <p:txBody>
          <a:bodyPr wrap="none" rtlCol="0">
            <a:spAutoFit/>
          </a:bodyPr>
          <a:lstStyle/>
          <a:p>
            <a:r>
              <a:rPr lang="en-US" sz="1400" i="1" dirty="0"/>
              <a:t>High</a:t>
            </a:r>
          </a:p>
        </p:txBody>
      </p:sp>
      <p:sp>
        <p:nvSpPr>
          <p:cNvPr id="19" name="TextBox 18">
            <a:extLst>
              <a:ext uri="{FF2B5EF4-FFF2-40B4-BE49-F238E27FC236}">
                <a16:creationId xmlns:a16="http://schemas.microsoft.com/office/drawing/2014/main" id="{2ADC30FA-B81A-3EB8-8C16-37CCA9BFB7DD}"/>
              </a:ext>
            </a:extLst>
          </p:cNvPr>
          <p:cNvSpPr txBox="1"/>
          <p:nvPr/>
        </p:nvSpPr>
        <p:spPr>
          <a:xfrm>
            <a:off x="4242734" y="5861205"/>
            <a:ext cx="490840" cy="307777"/>
          </a:xfrm>
          <a:prstGeom prst="rect">
            <a:avLst/>
          </a:prstGeom>
          <a:noFill/>
        </p:spPr>
        <p:txBody>
          <a:bodyPr wrap="none" rtlCol="0">
            <a:spAutoFit/>
          </a:bodyPr>
          <a:lstStyle/>
          <a:p>
            <a:r>
              <a:rPr lang="en-US" sz="1400" i="1" dirty="0"/>
              <a:t>Low</a:t>
            </a:r>
          </a:p>
        </p:txBody>
      </p:sp>
      <p:sp>
        <p:nvSpPr>
          <p:cNvPr id="23" name="TextBox 22">
            <a:extLst>
              <a:ext uri="{FF2B5EF4-FFF2-40B4-BE49-F238E27FC236}">
                <a16:creationId xmlns:a16="http://schemas.microsoft.com/office/drawing/2014/main" id="{6EB88000-A6D6-938D-22E6-E61558F90D4B}"/>
              </a:ext>
            </a:extLst>
          </p:cNvPr>
          <p:cNvSpPr txBox="1"/>
          <p:nvPr/>
        </p:nvSpPr>
        <p:spPr>
          <a:xfrm rot="16200000">
            <a:off x="3675656" y="4108256"/>
            <a:ext cx="1085554" cy="338554"/>
          </a:xfrm>
          <a:prstGeom prst="rect">
            <a:avLst/>
          </a:prstGeom>
          <a:noFill/>
        </p:spPr>
        <p:txBody>
          <a:bodyPr wrap="none" rtlCol="0">
            <a:spAutoFit/>
          </a:bodyPr>
          <a:lstStyle/>
          <a:p>
            <a:r>
              <a:rPr lang="en-US" sz="1600" dirty="0"/>
              <a:t>Profit/Unit</a:t>
            </a:r>
          </a:p>
        </p:txBody>
      </p:sp>
      <p:sp>
        <p:nvSpPr>
          <p:cNvPr id="7" name="TextBox 6">
            <a:extLst>
              <a:ext uri="{FF2B5EF4-FFF2-40B4-BE49-F238E27FC236}">
                <a16:creationId xmlns:a16="http://schemas.microsoft.com/office/drawing/2014/main" id="{B955DFF9-B7BB-2ECB-508F-06EDA01089C1}"/>
              </a:ext>
            </a:extLst>
          </p:cNvPr>
          <p:cNvSpPr txBox="1"/>
          <p:nvPr/>
        </p:nvSpPr>
        <p:spPr>
          <a:xfrm>
            <a:off x="7409139" y="6128367"/>
            <a:ext cx="837089" cy="338554"/>
          </a:xfrm>
          <a:prstGeom prst="rect">
            <a:avLst/>
          </a:prstGeom>
          <a:noFill/>
        </p:spPr>
        <p:txBody>
          <a:bodyPr wrap="none" rtlCol="0">
            <a:spAutoFit/>
          </a:bodyPr>
          <a:lstStyle/>
          <a:p>
            <a:r>
              <a:rPr lang="en-US" sz="1600" dirty="0"/>
              <a:t>Volume</a:t>
            </a:r>
          </a:p>
        </p:txBody>
      </p:sp>
      <p:sp>
        <p:nvSpPr>
          <p:cNvPr id="9" name="TextBox 8">
            <a:extLst>
              <a:ext uri="{FF2B5EF4-FFF2-40B4-BE49-F238E27FC236}">
                <a16:creationId xmlns:a16="http://schemas.microsoft.com/office/drawing/2014/main" id="{D0848BBB-9DF0-880E-A1BF-BD17866B3A53}"/>
              </a:ext>
            </a:extLst>
          </p:cNvPr>
          <p:cNvSpPr txBox="1"/>
          <p:nvPr/>
        </p:nvSpPr>
        <p:spPr>
          <a:xfrm>
            <a:off x="10830470" y="5945826"/>
            <a:ext cx="524503" cy="307777"/>
          </a:xfrm>
          <a:prstGeom prst="rect">
            <a:avLst/>
          </a:prstGeom>
          <a:noFill/>
        </p:spPr>
        <p:txBody>
          <a:bodyPr wrap="none" rtlCol="0">
            <a:spAutoFit/>
          </a:bodyPr>
          <a:lstStyle/>
          <a:p>
            <a:r>
              <a:rPr lang="en-US" sz="1400" i="1" dirty="0"/>
              <a:t>High</a:t>
            </a:r>
          </a:p>
        </p:txBody>
      </p:sp>
    </p:spTree>
    <p:extLst>
      <p:ext uri="{BB962C8B-B14F-4D97-AF65-F5344CB8AC3E}">
        <p14:creationId xmlns:p14="http://schemas.microsoft.com/office/powerpoint/2010/main" val="277192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A1BB9-DEC7-BB14-0C30-75DE9BAD11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DEEDD-463E-3092-86DA-0E91656F4C60}"/>
              </a:ext>
            </a:extLst>
          </p:cNvPr>
          <p:cNvSpPr>
            <a:spLocks noGrp="1"/>
          </p:cNvSpPr>
          <p:nvPr>
            <p:ph type="title"/>
          </p:nvPr>
        </p:nvSpPr>
        <p:spPr/>
        <p:txBody>
          <a:bodyPr/>
          <a:lstStyle/>
          <a:p>
            <a:r>
              <a:rPr lang="en-US" dirty="0"/>
              <a:t>Business Snapshot</a:t>
            </a:r>
          </a:p>
        </p:txBody>
      </p:sp>
      <p:sp>
        <p:nvSpPr>
          <p:cNvPr id="3" name="Content Placeholder 2">
            <a:extLst>
              <a:ext uri="{FF2B5EF4-FFF2-40B4-BE49-F238E27FC236}">
                <a16:creationId xmlns:a16="http://schemas.microsoft.com/office/drawing/2014/main" id="{C084498D-3A46-4B48-0A98-A7A3D54EB547}"/>
              </a:ext>
            </a:extLst>
          </p:cNvPr>
          <p:cNvSpPr>
            <a:spLocks noGrp="1"/>
          </p:cNvSpPr>
          <p:nvPr>
            <p:ph idx="1"/>
          </p:nvPr>
        </p:nvSpPr>
        <p:spPr>
          <a:xfrm>
            <a:off x="3867912" y="804882"/>
            <a:ext cx="7315200" cy="5120640"/>
          </a:xfrm>
        </p:spPr>
        <p:txBody>
          <a:bodyPr anchor="t">
            <a:normAutofit/>
          </a:bodyPr>
          <a:lstStyle/>
          <a:p>
            <a:pPr marL="0" indent="0">
              <a:buNone/>
            </a:pPr>
            <a:r>
              <a:rPr lang="en-US" sz="1800" b="1" dirty="0"/>
              <a:t>Demand Seasonality</a:t>
            </a:r>
          </a:p>
          <a:p>
            <a:r>
              <a:rPr lang="en-US" sz="1800" dirty="0"/>
              <a:t>Spring peak demand (March +367 units; May +645 units)</a:t>
            </a:r>
          </a:p>
          <a:p>
            <a:r>
              <a:rPr lang="en-US" sz="1800" dirty="0"/>
              <a:t>Summer lull July/August trough (-345 to -406 units)</a:t>
            </a:r>
          </a:p>
          <a:p>
            <a:r>
              <a:rPr lang="en-US" sz="1800" dirty="0"/>
              <a:t>Q4 underperformance – not winning its fair share of the Halloween &amp; Christmas holiday season</a:t>
            </a:r>
          </a:p>
          <a:p>
            <a:endParaRPr lang="en-US" sz="1800" dirty="0"/>
          </a:p>
        </p:txBody>
      </p:sp>
      <p:sp>
        <p:nvSpPr>
          <p:cNvPr id="5" name="Text Placeholder 3">
            <a:extLst>
              <a:ext uri="{FF2B5EF4-FFF2-40B4-BE49-F238E27FC236}">
                <a16:creationId xmlns:a16="http://schemas.microsoft.com/office/drawing/2014/main" id="{30221D8A-9BB3-A08B-3C5E-C4C4C99E33D7}"/>
              </a:ext>
            </a:extLst>
          </p:cNvPr>
          <p:cNvSpPr>
            <a:spLocks noGrp="1"/>
          </p:cNvSpPr>
          <p:nvPr>
            <p:ph type="body" sz="half" idx="2"/>
          </p:nvPr>
        </p:nvSpPr>
        <p:spPr>
          <a:xfrm>
            <a:off x="256032" y="3494176"/>
            <a:ext cx="2834640" cy="2321990"/>
          </a:xfrm>
        </p:spPr>
        <p:txBody>
          <a:bodyPr/>
          <a:lstStyle/>
          <a:p>
            <a:r>
              <a:rPr lang="en-US" dirty="0"/>
              <a:t>Seasonal Patterns</a:t>
            </a:r>
          </a:p>
        </p:txBody>
      </p:sp>
      <p:graphicFrame>
        <p:nvGraphicFramePr>
          <p:cNvPr id="6" name="Chart 5">
            <a:extLst>
              <a:ext uri="{FF2B5EF4-FFF2-40B4-BE49-F238E27FC236}">
                <a16:creationId xmlns:a16="http://schemas.microsoft.com/office/drawing/2014/main" id="{BDC3B636-4C91-8C02-ECE4-30801615D470}"/>
              </a:ext>
            </a:extLst>
          </p:cNvPr>
          <p:cNvGraphicFramePr/>
          <p:nvPr>
            <p:extLst>
              <p:ext uri="{D42A27DB-BD31-4B8C-83A1-F6EECF244321}">
                <p14:modId xmlns:p14="http://schemas.microsoft.com/office/powerpoint/2010/main" val="1130558214"/>
              </p:ext>
            </p:extLst>
          </p:nvPr>
        </p:nvGraphicFramePr>
        <p:xfrm>
          <a:off x="4003868" y="2644274"/>
          <a:ext cx="7043288" cy="34639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072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E0E38-809E-D3E0-9C3A-752249E0DE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87669-AE54-D800-8722-A1E6200AFE32}"/>
              </a:ext>
            </a:extLst>
          </p:cNvPr>
          <p:cNvSpPr>
            <a:spLocks noGrp="1"/>
          </p:cNvSpPr>
          <p:nvPr>
            <p:ph idx="1"/>
          </p:nvPr>
        </p:nvSpPr>
        <p:spPr/>
        <p:txBody>
          <a:bodyPr anchor="t">
            <a:normAutofit/>
          </a:bodyPr>
          <a:lstStyle/>
          <a:p>
            <a:r>
              <a:rPr lang="en-US" dirty="0"/>
              <a:t>57% of orders are </a:t>
            </a:r>
            <a:r>
              <a:rPr lang="en-US" b="1" dirty="0"/>
              <a:t>shipped over long distances</a:t>
            </a:r>
            <a:r>
              <a:rPr lang="en-US" dirty="0"/>
              <a:t>, which directly translates to higher shipping costs and </a:t>
            </a:r>
            <a:r>
              <a:rPr lang="en-US" b="1" dirty="0"/>
              <a:t>reduced profitability</a:t>
            </a:r>
            <a:r>
              <a:rPr lang="en-US" dirty="0"/>
              <a:t>. </a:t>
            </a:r>
          </a:p>
        </p:txBody>
      </p:sp>
      <p:pic>
        <p:nvPicPr>
          <p:cNvPr id="6" name="Picture 5">
            <a:extLst>
              <a:ext uri="{FF2B5EF4-FFF2-40B4-BE49-F238E27FC236}">
                <a16:creationId xmlns:a16="http://schemas.microsoft.com/office/drawing/2014/main" id="{16221B9A-E884-A648-E8A6-3AB727C9E4D2}"/>
              </a:ext>
            </a:extLst>
          </p:cNvPr>
          <p:cNvPicPr>
            <a:picLocks noChangeAspect="1"/>
          </p:cNvPicPr>
          <p:nvPr/>
        </p:nvPicPr>
        <p:blipFill>
          <a:blip r:embed="rId2"/>
          <a:stretch>
            <a:fillRect/>
          </a:stretch>
        </p:blipFill>
        <p:spPr>
          <a:xfrm>
            <a:off x="3652581" y="1858361"/>
            <a:ext cx="7745861" cy="4625565"/>
          </a:xfrm>
          <a:prstGeom prst="rect">
            <a:avLst/>
          </a:prstGeom>
        </p:spPr>
      </p:pic>
      <p:sp>
        <p:nvSpPr>
          <p:cNvPr id="9" name="Title 1">
            <a:extLst>
              <a:ext uri="{FF2B5EF4-FFF2-40B4-BE49-F238E27FC236}">
                <a16:creationId xmlns:a16="http://schemas.microsoft.com/office/drawing/2014/main" id="{9020BA08-6BF5-13E2-C0E7-44B95D5DCD30}"/>
              </a:ext>
            </a:extLst>
          </p:cNvPr>
          <p:cNvSpPr>
            <a:spLocks noGrp="1"/>
          </p:cNvSpPr>
          <p:nvPr>
            <p:ph type="title"/>
          </p:nvPr>
        </p:nvSpPr>
        <p:spPr>
          <a:xfrm>
            <a:off x="256032" y="1143000"/>
            <a:ext cx="2834640" cy="2377440"/>
          </a:xfrm>
        </p:spPr>
        <p:txBody>
          <a:bodyPr/>
          <a:lstStyle/>
          <a:p>
            <a:r>
              <a:rPr lang="en-US" dirty="0"/>
              <a:t>Geographic Distribution</a:t>
            </a:r>
          </a:p>
        </p:txBody>
      </p:sp>
      <p:sp>
        <p:nvSpPr>
          <p:cNvPr id="10" name="Text Placeholder 3">
            <a:extLst>
              <a:ext uri="{FF2B5EF4-FFF2-40B4-BE49-F238E27FC236}">
                <a16:creationId xmlns:a16="http://schemas.microsoft.com/office/drawing/2014/main" id="{BB3334E3-78AB-8B99-CC73-D70DBAA1F89D}"/>
              </a:ext>
            </a:extLst>
          </p:cNvPr>
          <p:cNvSpPr>
            <a:spLocks noGrp="1"/>
          </p:cNvSpPr>
          <p:nvPr>
            <p:ph type="body" sz="half" idx="2"/>
          </p:nvPr>
        </p:nvSpPr>
        <p:spPr>
          <a:xfrm>
            <a:off x="256032" y="3494176"/>
            <a:ext cx="2834640" cy="2321990"/>
          </a:xfrm>
        </p:spPr>
        <p:txBody>
          <a:bodyPr/>
          <a:lstStyle/>
          <a:p>
            <a:r>
              <a:rPr lang="en-US" dirty="0"/>
              <a:t>What’s driving inefficiency</a:t>
            </a:r>
          </a:p>
        </p:txBody>
      </p:sp>
    </p:spTree>
    <p:extLst>
      <p:ext uri="{BB962C8B-B14F-4D97-AF65-F5344CB8AC3E}">
        <p14:creationId xmlns:p14="http://schemas.microsoft.com/office/powerpoint/2010/main" val="113643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B1514-8E0B-4915-0A52-DCA730B2B5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4027-3E10-A7C9-AB1E-529DA85E4DAC}"/>
              </a:ext>
            </a:extLst>
          </p:cNvPr>
          <p:cNvSpPr>
            <a:spLocks noGrp="1"/>
          </p:cNvSpPr>
          <p:nvPr>
            <p:ph idx="1"/>
          </p:nvPr>
        </p:nvSpPr>
        <p:spPr/>
        <p:txBody>
          <a:bodyPr anchor="t">
            <a:normAutofit/>
          </a:bodyPr>
          <a:lstStyle/>
          <a:p>
            <a:r>
              <a:rPr lang="en-US" dirty="0"/>
              <a:t>Two factories, Lot’s O Nuts and Wicked Choccy’s have the </a:t>
            </a:r>
            <a:r>
              <a:rPr lang="en-US" b="1" dirty="0"/>
              <a:t>highest average shipping distances</a:t>
            </a:r>
            <a:r>
              <a:rPr lang="en-US" dirty="0"/>
              <a:t>, indicating a potential mismatch between factory location and customer base. </a:t>
            </a:r>
          </a:p>
        </p:txBody>
      </p:sp>
      <p:pic>
        <p:nvPicPr>
          <p:cNvPr id="4" name="Picture 3">
            <a:extLst>
              <a:ext uri="{FF2B5EF4-FFF2-40B4-BE49-F238E27FC236}">
                <a16:creationId xmlns:a16="http://schemas.microsoft.com/office/drawing/2014/main" id="{0173622D-1F23-4592-051E-4FEABAF25EFA}"/>
              </a:ext>
            </a:extLst>
          </p:cNvPr>
          <p:cNvPicPr>
            <a:picLocks noChangeAspect="1"/>
          </p:cNvPicPr>
          <p:nvPr/>
        </p:nvPicPr>
        <p:blipFill>
          <a:blip r:embed="rId2"/>
          <a:stretch>
            <a:fillRect/>
          </a:stretch>
        </p:blipFill>
        <p:spPr>
          <a:xfrm>
            <a:off x="3867912" y="2163060"/>
            <a:ext cx="7285666" cy="4196175"/>
          </a:xfrm>
          <a:prstGeom prst="rect">
            <a:avLst/>
          </a:prstGeom>
        </p:spPr>
      </p:pic>
      <p:sp>
        <p:nvSpPr>
          <p:cNvPr id="7" name="Title 1">
            <a:extLst>
              <a:ext uri="{FF2B5EF4-FFF2-40B4-BE49-F238E27FC236}">
                <a16:creationId xmlns:a16="http://schemas.microsoft.com/office/drawing/2014/main" id="{504D0C98-6C93-F53B-C9B5-246C8610BAD8}"/>
              </a:ext>
            </a:extLst>
          </p:cNvPr>
          <p:cNvSpPr>
            <a:spLocks noGrp="1"/>
          </p:cNvSpPr>
          <p:nvPr>
            <p:ph type="title"/>
          </p:nvPr>
        </p:nvSpPr>
        <p:spPr>
          <a:xfrm>
            <a:off x="256032" y="1143000"/>
            <a:ext cx="2834640" cy="2377440"/>
          </a:xfrm>
        </p:spPr>
        <p:txBody>
          <a:bodyPr/>
          <a:lstStyle/>
          <a:p>
            <a:r>
              <a:rPr lang="en-US" dirty="0"/>
              <a:t>Geographic Distribution</a:t>
            </a:r>
          </a:p>
        </p:txBody>
      </p:sp>
      <p:sp>
        <p:nvSpPr>
          <p:cNvPr id="8" name="Text Placeholder 3">
            <a:extLst>
              <a:ext uri="{FF2B5EF4-FFF2-40B4-BE49-F238E27FC236}">
                <a16:creationId xmlns:a16="http://schemas.microsoft.com/office/drawing/2014/main" id="{14CCEC01-AD27-2EDE-D83F-7FCC7CF946BF}"/>
              </a:ext>
            </a:extLst>
          </p:cNvPr>
          <p:cNvSpPr>
            <a:spLocks noGrp="1"/>
          </p:cNvSpPr>
          <p:nvPr>
            <p:ph type="body" sz="half" idx="2"/>
          </p:nvPr>
        </p:nvSpPr>
        <p:spPr>
          <a:xfrm>
            <a:off x="256032" y="3494176"/>
            <a:ext cx="2834640" cy="2321990"/>
          </a:xfrm>
        </p:spPr>
        <p:txBody>
          <a:bodyPr/>
          <a:lstStyle/>
          <a:p>
            <a:r>
              <a:rPr lang="en-US" dirty="0"/>
              <a:t>What’s driving inefficiency</a:t>
            </a:r>
          </a:p>
        </p:txBody>
      </p:sp>
    </p:spTree>
    <p:extLst>
      <p:ext uri="{BB962C8B-B14F-4D97-AF65-F5344CB8AC3E}">
        <p14:creationId xmlns:p14="http://schemas.microsoft.com/office/powerpoint/2010/main" val="3675474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C1FA-6D28-83F4-FE11-37FEDB469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C83E1-E3B7-128C-D73D-60D017A3AA95}"/>
              </a:ext>
            </a:extLst>
          </p:cNvPr>
          <p:cNvSpPr>
            <a:spLocks noGrp="1"/>
          </p:cNvSpPr>
          <p:nvPr>
            <p:ph type="title"/>
          </p:nvPr>
        </p:nvSpPr>
        <p:spPr/>
        <p:txBody>
          <a:bodyPr/>
          <a:lstStyle/>
          <a:p>
            <a:r>
              <a:rPr lang="en-US" dirty="0"/>
              <a:t>Geographic Distribution</a:t>
            </a:r>
          </a:p>
        </p:txBody>
      </p:sp>
      <p:sp>
        <p:nvSpPr>
          <p:cNvPr id="3" name="Content Placeholder 2">
            <a:extLst>
              <a:ext uri="{FF2B5EF4-FFF2-40B4-BE49-F238E27FC236}">
                <a16:creationId xmlns:a16="http://schemas.microsoft.com/office/drawing/2014/main" id="{4CD2C43A-B5EF-22F3-2FE1-EBE6B16BF2B3}"/>
              </a:ext>
            </a:extLst>
          </p:cNvPr>
          <p:cNvSpPr>
            <a:spLocks noGrp="1"/>
          </p:cNvSpPr>
          <p:nvPr>
            <p:ph idx="1"/>
          </p:nvPr>
        </p:nvSpPr>
        <p:spPr/>
        <p:txBody>
          <a:bodyPr anchor="t"/>
          <a:lstStyle/>
          <a:p>
            <a:r>
              <a:rPr lang="en-US" dirty="0"/>
              <a:t>Geographic misalignment costs with Factories serving distant customers. Orders travel an average of </a:t>
            </a:r>
            <a:r>
              <a:rPr lang="en-US" b="1" dirty="0"/>
              <a:t>1032 miles further than necessary. </a:t>
            </a:r>
          </a:p>
        </p:txBody>
      </p:sp>
      <p:pic>
        <p:nvPicPr>
          <p:cNvPr id="6" name="Picture 5">
            <a:extLst>
              <a:ext uri="{FF2B5EF4-FFF2-40B4-BE49-F238E27FC236}">
                <a16:creationId xmlns:a16="http://schemas.microsoft.com/office/drawing/2014/main" id="{A5863BE3-2931-2A83-07A8-44B2BB7F8074}"/>
              </a:ext>
            </a:extLst>
          </p:cNvPr>
          <p:cNvPicPr>
            <a:picLocks noChangeAspect="1"/>
          </p:cNvPicPr>
          <p:nvPr/>
        </p:nvPicPr>
        <p:blipFill>
          <a:blip r:embed="rId2"/>
          <a:stretch>
            <a:fillRect/>
          </a:stretch>
        </p:blipFill>
        <p:spPr>
          <a:xfrm>
            <a:off x="4400549" y="1906814"/>
            <a:ext cx="5991679" cy="4298792"/>
          </a:xfrm>
          <a:prstGeom prst="rect">
            <a:avLst/>
          </a:prstGeom>
        </p:spPr>
      </p:pic>
      <p:sp>
        <p:nvSpPr>
          <p:cNvPr id="4" name="Text Placeholder 3">
            <a:extLst>
              <a:ext uri="{FF2B5EF4-FFF2-40B4-BE49-F238E27FC236}">
                <a16:creationId xmlns:a16="http://schemas.microsoft.com/office/drawing/2014/main" id="{449FCC99-CA66-6C84-3463-86C909CEFBC3}"/>
              </a:ext>
            </a:extLst>
          </p:cNvPr>
          <p:cNvSpPr>
            <a:spLocks noGrp="1"/>
          </p:cNvSpPr>
          <p:nvPr>
            <p:ph type="body" sz="half" idx="2"/>
          </p:nvPr>
        </p:nvSpPr>
        <p:spPr>
          <a:xfrm>
            <a:off x="256032" y="3494176"/>
            <a:ext cx="2834640" cy="2321990"/>
          </a:xfrm>
        </p:spPr>
        <p:txBody>
          <a:bodyPr/>
          <a:lstStyle/>
          <a:p>
            <a:r>
              <a:rPr lang="en-US" dirty="0"/>
              <a:t>What’s driving inefficiency</a:t>
            </a:r>
          </a:p>
        </p:txBody>
      </p:sp>
    </p:spTree>
    <p:extLst>
      <p:ext uri="{BB962C8B-B14F-4D97-AF65-F5344CB8AC3E}">
        <p14:creationId xmlns:p14="http://schemas.microsoft.com/office/powerpoint/2010/main" val="258034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60FD4-7D21-B705-6773-FBC91BD23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84A7F-EC50-9AF1-E133-179239FA1E70}"/>
              </a:ext>
            </a:extLst>
          </p:cNvPr>
          <p:cNvSpPr>
            <a:spLocks noGrp="1"/>
          </p:cNvSpPr>
          <p:nvPr>
            <p:ph type="title"/>
          </p:nvPr>
        </p:nvSpPr>
        <p:spPr/>
        <p:txBody>
          <a:bodyPr/>
          <a:lstStyle/>
          <a:p>
            <a:r>
              <a:rPr lang="en-US" dirty="0"/>
              <a:t>Current State Analysis</a:t>
            </a:r>
          </a:p>
        </p:txBody>
      </p:sp>
      <p:sp>
        <p:nvSpPr>
          <p:cNvPr id="3" name="Content Placeholder 2">
            <a:extLst>
              <a:ext uri="{FF2B5EF4-FFF2-40B4-BE49-F238E27FC236}">
                <a16:creationId xmlns:a16="http://schemas.microsoft.com/office/drawing/2014/main" id="{45349249-F6B9-7146-66D1-CB9DE1B4427E}"/>
              </a:ext>
            </a:extLst>
          </p:cNvPr>
          <p:cNvSpPr>
            <a:spLocks noGrp="1"/>
          </p:cNvSpPr>
          <p:nvPr>
            <p:ph idx="1"/>
          </p:nvPr>
        </p:nvSpPr>
        <p:spPr/>
        <p:txBody>
          <a:bodyPr anchor="t"/>
          <a:lstStyle/>
          <a:p>
            <a:pPr marL="0" indent="0">
              <a:buNone/>
            </a:pPr>
            <a:r>
              <a:rPr lang="en-US" b="1" dirty="0"/>
              <a:t>Factory Performance Gaps</a:t>
            </a:r>
          </a:p>
          <a:p>
            <a:r>
              <a:rPr lang="en-US" dirty="0"/>
              <a:t>Lots’ O Nuts is the top performer (+76K revenue), followed by Wicked Choccy’s (+55K revenue) but suffers but routing inefficiency </a:t>
            </a:r>
          </a:p>
        </p:txBody>
      </p:sp>
      <p:sp>
        <p:nvSpPr>
          <p:cNvPr id="4" name="Text Placeholder 3">
            <a:extLst>
              <a:ext uri="{FF2B5EF4-FFF2-40B4-BE49-F238E27FC236}">
                <a16:creationId xmlns:a16="http://schemas.microsoft.com/office/drawing/2014/main" id="{BC3CE984-4CF2-BA97-4C1A-541E2CC67C84}"/>
              </a:ext>
            </a:extLst>
          </p:cNvPr>
          <p:cNvSpPr>
            <a:spLocks noGrp="1"/>
          </p:cNvSpPr>
          <p:nvPr>
            <p:ph type="body" sz="half" idx="2"/>
          </p:nvPr>
        </p:nvSpPr>
        <p:spPr/>
        <p:txBody>
          <a:bodyPr/>
          <a:lstStyle/>
          <a:p>
            <a:r>
              <a:rPr lang="en-US" dirty="0"/>
              <a:t>What’s driving inefficiency</a:t>
            </a:r>
          </a:p>
        </p:txBody>
      </p:sp>
      <p:pic>
        <p:nvPicPr>
          <p:cNvPr id="6" name="Picture 5" descr="A screenshot of a computer&#10;&#10;AI-generated content may be incorrect.">
            <a:extLst>
              <a:ext uri="{FF2B5EF4-FFF2-40B4-BE49-F238E27FC236}">
                <a16:creationId xmlns:a16="http://schemas.microsoft.com/office/drawing/2014/main" id="{26203989-B983-3860-CC19-1511493AE1F0}"/>
              </a:ext>
            </a:extLst>
          </p:cNvPr>
          <p:cNvPicPr>
            <a:picLocks noChangeAspect="1"/>
          </p:cNvPicPr>
          <p:nvPr/>
        </p:nvPicPr>
        <p:blipFill>
          <a:blip r:embed="rId2"/>
          <a:stretch>
            <a:fillRect/>
          </a:stretch>
        </p:blipFill>
        <p:spPr>
          <a:xfrm>
            <a:off x="4077856" y="2613009"/>
            <a:ext cx="7641096" cy="1868664"/>
          </a:xfrm>
          <a:prstGeom prst="rect">
            <a:avLst/>
          </a:prstGeom>
        </p:spPr>
      </p:pic>
      <p:sp>
        <p:nvSpPr>
          <p:cNvPr id="7" name="TextBox 6">
            <a:extLst>
              <a:ext uri="{FF2B5EF4-FFF2-40B4-BE49-F238E27FC236}">
                <a16:creationId xmlns:a16="http://schemas.microsoft.com/office/drawing/2014/main" id="{D44A3AC3-BE89-BBD1-2B78-4A7DAAC75E01}"/>
              </a:ext>
            </a:extLst>
          </p:cNvPr>
          <p:cNvSpPr txBox="1"/>
          <p:nvPr/>
        </p:nvSpPr>
        <p:spPr>
          <a:xfrm>
            <a:off x="4038040" y="2336010"/>
            <a:ext cx="4468606" cy="261610"/>
          </a:xfrm>
          <a:prstGeom prst="rect">
            <a:avLst/>
          </a:prstGeom>
          <a:noFill/>
        </p:spPr>
        <p:txBody>
          <a:bodyPr wrap="square">
            <a:spAutoFit/>
          </a:bodyPr>
          <a:lstStyle/>
          <a:p>
            <a:r>
              <a:rPr lang="en-SG" sz="1100" b="0" i="0" dirty="0">
                <a:solidFill>
                  <a:srgbClr val="3B3B3B"/>
                </a:solidFill>
                <a:effectLst/>
                <a:latin typeface="+mj-lt"/>
              </a:rPr>
              <a:t>Top 10 Most Profitable Factory Re-Routing Opportunities</a:t>
            </a:r>
            <a:endParaRPr lang="en-US" sz="1100" dirty="0">
              <a:latin typeface="+mj-lt"/>
            </a:endParaRPr>
          </a:p>
        </p:txBody>
      </p:sp>
    </p:spTree>
    <p:extLst>
      <p:ext uri="{BB962C8B-B14F-4D97-AF65-F5344CB8AC3E}">
        <p14:creationId xmlns:p14="http://schemas.microsoft.com/office/powerpoint/2010/main" val="358422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F973-30D8-DBDD-D4E2-031CB9436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6AF45-F4FA-69A2-156B-D3685003791D}"/>
              </a:ext>
            </a:extLst>
          </p:cNvPr>
          <p:cNvSpPr>
            <a:spLocks noGrp="1"/>
          </p:cNvSpPr>
          <p:nvPr>
            <p:ph type="title"/>
          </p:nvPr>
        </p:nvSpPr>
        <p:spPr/>
        <p:txBody>
          <a:bodyPr/>
          <a:lstStyle/>
          <a:p>
            <a:r>
              <a:rPr lang="en-US" dirty="0"/>
              <a:t>Current State Analysis</a:t>
            </a:r>
          </a:p>
        </p:txBody>
      </p:sp>
      <p:sp>
        <p:nvSpPr>
          <p:cNvPr id="3" name="Content Placeholder 2">
            <a:extLst>
              <a:ext uri="{FF2B5EF4-FFF2-40B4-BE49-F238E27FC236}">
                <a16:creationId xmlns:a16="http://schemas.microsoft.com/office/drawing/2014/main" id="{2766EDD3-81F3-00B7-8E49-5FA17E3F702C}"/>
              </a:ext>
            </a:extLst>
          </p:cNvPr>
          <p:cNvSpPr>
            <a:spLocks noGrp="1"/>
          </p:cNvSpPr>
          <p:nvPr>
            <p:ph idx="1"/>
          </p:nvPr>
        </p:nvSpPr>
        <p:spPr/>
        <p:txBody>
          <a:bodyPr anchor="t"/>
          <a:lstStyle/>
          <a:p>
            <a:pPr marL="0" indent="0">
              <a:buNone/>
            </a:pPr>
            <a:r>
              <a:rPr lang="en-US" b="1" dirty="0"/>
              <a:t>Standard Class is the Gold standard for Shipping</a:t>
            </a:r>
          </a:p>
          <a:p>
            <a:r>
              <a:rPr lang="en-US" sz="1800" dirty="0"/>
              <a:t>Standard Class is is the most profitable mode, generating 60% of gross profit</a:t>
            </a:r>
          </a:p>
          <a:p>
            <a:r>
              <a:rPr lang="en-US" sz="1800" dirty="0"/>
              <a:t>Faster shipping modes, while providing customer convenience, are less profitable </a:t>
            </a:r>
          </a:p>
        </p:txBody>
      </p:sp>
      <p:sp>
        <p:nvSpPr>
          <p:cNvPr id="4" name="Text Placeholder 3">
            <a:extLst>
              <a:ext uri="{FF2B5EF4-FFF2-40B4-BE49-F238E27FC236}">
                <a16:creationId xmlns:a16="http://schemas.microsoft.com/office/drawing/2014/main" id="{E0D079CD-1291-F437-33EB-11CC5E245A6C}"/>
              </a:ext>
            </a:extLst>
          </p:cNvPr>
          <p:cNvSpPr>
            <a:spLocks noGrp="1"/>
          </p:cNvSpPr>
          <p:nvPr>
            <p:ph type="body" sz="half" idx="2"/>
          </p:nvPr>
        </p:nvSpPr>
        <p:spPr/>
        <p:txBody>
          <a:bodyPr/>
          <a:lstStyle/>
          <a:p>
            <a:r>
              <a:rPr lang="en-US" dirty="0"/>
              <a:t>What’s driving inefficiency</a:t>
            </a:r>
          </a:p>
        </p:txBody>
      </p:sp>
      <p:pic>
        <p:nvPicPr>
          <p:cNvPr id="5" name="Picture 4">
            <a:extLst>
              <a:ext uri="{FF2B5EF4-FFF2-40B4-BE49-F238E27FC236}">
                <a16:creationId xmlns:a16="http://schemas.microsoft.com/office/drawing/2014/main" id="{3AE63B2E-6503-13C9-F2A9-F61908E0C1FE}"/>
              </a:ext>
            </a:extLst>
          </p:cNvPr>
          <p:cNvPicPr>
            <a:picLocks noChangeAspect="1"/>
          </p:cNvPicPr>
          <p:nvPr/>
        </p:nvPicPr>
        <p:blipFill>
          <a:blip r:embed="rId2"/>
          <a:stretch>
            <a:fillRect/>
          </a:stretch>
        </p:blipFill>
        <p:spPr>
          <a:xfrm>
            <a:off x="4237263" y="2643256"/>
            <a:ext cx="6693973" cy="3873055"/>
          </a:xfrm>
          <a:prstGeom prst="rect">
            <a:avLst/>
          </a:prstGeom>
        </p:spPr>
      </p:pic>
    </p:spTree>
    <p:extLst>
      <p:ext uri="{BB962C8B-B14F-4D97-AF65-F5344CB8AC3E}">
        <p14:creationId xmlns:p14="http://schemas.microsoft.com/office/powerpoint/2010/main" val="1192133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70B69-F0E2-C460-A486-61877358F0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195CD-2047-9CB1-A426-09274F46626E}"/>
              </a:ext>
            </a:extLst>
          </p:cNvPr>
          <p:cNvSpPr>
            <a:spLocks noGrp="1"/>
          </p:cNvSpPr>
          <p:nvPr>
            <p:ph type="title"/>
          </p:nvPr>
        </p:nvSpPr>
        <p:spPr/>
        <p:txBody>
          <a:bodyPr/>
          <a:lstStyle/>
          <a:p>
            <a:r>
              <a:rPr lang="en-US" dirty="0"/>
              <a:t>The Opportunity</a:t>
            </a:r>
          </a:p>
        </p:txBody>
      </p:sp>
      <p:graphicFrame>
        <p:nvGraphicFramePr>
          <p:cNvPr id="5" name="Content Placeholder 4">
            <a:extLst>
              <a:ext uri="{FF2B5EF4-FFF2-40B4-BE49-F238E27FC236}">
                <a16:creationId xmlns:a16="http://schemas.microsoft.com/office/drawing/2014/main" id="{4144BB42-97E8-96AF-6D99-5662A48AC133}"/>
              </a:ext>
            </a:extLst>
          </p:cNvPr>
          <p:cNvGraphicFramePr>
            <a:graphicFrameLocks noGrp="1"/>
          </p:cNvGraphicFramePr>
          <p:nvPr>
            <p:ph idx="1"/>
            <p:extLst>
              <p:ext uri="{D42A27DB-BD31-4B8C-83A1-F6EECF244321}">
                <p14:modId xmlns:p14="http://schemas.microsoft.com/office/powerpoint/2010/main" val="342760428"/>
              </p:ext>
            </p:extLst>
          </p:nvPr>
        </p:nvGraphicFramePr>
        <p:xfrm>
          <a:off x="3658745" y="2840449"/>
          <a:ext cx="3900484" cy="2453640"/>
        </p:xfrm>
        <a:graphic>
          <a:graphicData uri="http://schemas.openxmlformats.org/drawingml/2006/table">
            <a:tbl>
              <a:tblPr firstRow="1" bandRow="1">
                <a:tableStyleId>{5C22544A-7EE6-4342-B048-85BDC9FD1C3A}</a:tableStyleId>
              </a:tblPr>
              <a:tblGrid>
                <a:gridCol w="2144110">
                  <a:extLst>
                    <a:ext uri="{9D8B030D-6E8A-4147-A177-3AD203B41FA5}">
                      <a16:colId xmlns:a16="http://schemas.microsoft.com/office/drawing/2014/main" val="2314953692"/>
                    </a:ext>
                  </a:extLst>
                </a:gridCol>
                <a:gridCol w="1756374">
                  <a:extLst>
                    <a:ext uri="{9D8B030D-6E8A-4147-A177-3AD203B41FA5}">
                      <a16:colId xmlns:a16="http://schemas.microsoft.com/office/drawing/2014/main" val="1992300113"/>
                    </a:ext>
                  </a:extLst>
                </a:gridCol>
              </a:tblGrid>
              <a:tr h="370840">
                <a:tc>
                  <a:txBody>
                    <a:bodyPr/>
                    <a:lstStyle/>
                    <a:p>
                      <a:r>
                        <a:rPr lang="en-US" sz="2000" dirty="0"/>
                        <a:t>METRIC</a:t>
                      </a:r>
                    </a:p>
                  </a:txBody>
                  <a:tcPr/>
                </a:tc>
                <a:tc>
                  <a:txBody>
                    <a:bodyPr/>
                    <a:lstStyle/>
                    <a:p>
                      <a:pPr algn="ctr"/>
                      <a:r>
                        <a:rPr lang="en-US" sz="2000" dirty="0"/>
                        <a:t>INITIAL ANALYSIS</a:t>
                      </a:r>
                    </a:p>
                  </a:txBody>
                  <a:tcPr/>
                </a:tc>
                <a:extLst>
                  <a:ext uri="{0D108BD9-81ED-4DB2-BD59-A6C34878D82A}">
                    <a16:rowId xmlns:a16="http://schemas.microsoft.com/office/drawing/2014/main" val="2923137806"/>
                  </a:ext>
                </a:extLst>
              </a:tr>
              <a:tr h="370840">
                <a:tc>
                  <a:txBody>
                    <a:bodyPr/>
                    <a:lstStyle/>
                    <a:p>
                      <a:r>
                        <a:rPr lang="en-US" sz="1800" dirty="0"/>
                        <a:t>Profit Uplift</a:t>
                      </a:r>
                    </a:p>
                  </a:txBody>
                  <a:tcPr/>
                </a:tc>
                <a:tc>
                  <a:txBody>
                    <a:bodyPr/>
                    <a:lstStyle/>
                    <a:p>
                      <a:pPr algn="ctr"/>
                      <a:r>
                        <a:rPr lang="en-US" sz="1800" dirty="0"/>
                        <a:t>$42,704</a:t>
                      </a:r>
                    </a:p>
                  </a:txBody>
                  <a:tcPr/>
                </a:tc>
                <a:extLst>
                  <a:ext uri="{0D108BD9-81ED-4DB2-BD59-A6C34878D82A}">
                    <a16:rowId xmlns:a16="http://schemas.microsoft.com/office/drawing/2014/main" val="2132813736"/>
                  </a:ext>
                </a:extLst>
              </a:tr>
              <a:tr h="370840">
                <a:tc>
                  <a:txBody>
                    <a:bodyPr/>
                    <a:lstStyle/>
                    <a:p>
                      <a:r>
                        <a:rPr lang="en-US" sz="1800" dirty="0"/>
                        <a:t>Cost Savings</a:t>
                      </a:r>
                    </a:p>
                  </a:txBody>
                  <a:tcPr/>
                </a:tc>
                <a:tc>
                  <a:txBody>
                    <a:bodyPr/>
                    <a:lstStyle/>
                    <a:p>
                      <a:pPr algn="ctr"/>
                      <a:r>
                        <a:rPr lang="en-US" sz="1800" dirty="0"/>
                        <a:t>$21,629</a:t>
                      </a:r>
                    </a:p>
                  </a:txBody>
                  <a:tcPr/>
                </a:tc>
                <a:extLst>
                  <a:ext uri="{0D108BD9-81ED-4DB2-BD59-A6C34878D82A}">
                    <a16:rowId xmlns:a16="http://schemas.microsoft.com/office/drawing/2014/main" val="2233342454"/>
                  </a:ext>
                </a:extLst>
              </a:tr>
              <a:tr h="370840">
                <a:tc>
                  <a:txBody>
                    <a:bodyPr/>
                    <a:lstStyle/>
                    <a:p>
                      <a:r>
                        <a:rPr lang="en-US" sz="1800" dirty="0"/>
                        <a:t>Accuracy</a:t>
                      </a:r>
                    </a:p>
                  </a:txBody>
                  <a:tcPr/>
                </a:tc>
                <a:tc>
                  <a:txBody>
                    <a:bodyPr/>
                    <a:lstStyle/>
                    <a:p>
                      <a:pPr algn="ctr"/>
                      <a:r>
                        <a:rPr lang="en-US" sz="1800" dirty="0"/>
                        <a:t>Rule-based</a:t>
                      </a:r>
                    </a:p>
                  </a:txBody>
                  <a:tcPr/>
                </a:tc>
                <a:extLst>
                  <a:ext uri="{0D108BD9-81ED-4DB2-BD59-A6C34878D82A}">
                    <a16:rowId xmlns:a16="http://schemas.microsoft.com/office/drawing/2014/main" val="1740253086"/>
                  </a:ext>
                </a:extLst>
              </a:tr>
              <a:tr h="370840">
                <a:tc>
                  <a:txBody>
                    <a:bodyPr/>
                    <a:lstStyle/>
                    <a:p>
                      <a:r>
                        <a:rPr lang="en-US" sz="1800" dirty="0"/>
                        <a:t>Uplift as % of Current GP ($93,443)</a:t>
                      </a:r>
                    </a:p>
                  </a:txBody>
                  <a:tcPr/>
                </a:tc>
                <a:tc>
                  <a:txBody>
                    <a:bodyPr/>
                    <a:lstStyle/>
                    <a:p>
                      <a:pPr algn="ctr"/>
                      <a:r>
                        <a:rPr lang="en-US" sz="1800" dirty="0"/>
                        <a:t>46%</a:t>
                      </a:r>
                    </a:p>
                  </a:txBody>
                  <a:tcPr anchor="b"/>
                </a:tc>
                <a:extLst>
                  <a:ext uri="{0D108BD9-81ED-4DB2-BD59-A6C34878D82A}">
                    <a16:rowId xmlns:a16="http://schemas.microsoft.com/office/drawing/2014/main" val="2180184872"/>
                  </a:ext>
                </a:extLst>
              </a:tr>
            </a:tbl>
          </a:graphicData>
        </a:graphic>
      </p:graphicFrame>
      <p:sp>
        <p:nvSpPr>
          <p:cNvPr id="4" name="Text Placeholder 3">
            <a:extLst>
              <a:ext uri="{FF2B5EF4-FFF2-40B4-BE49-F238E27FC236}">
                <a16:creationId xmlns:a16="http://schemas.microsoft.com/office/drawing/2014/main" id="{ECEC1AFD-4360-62D8-7AC4-6963E1FB84C5}"/>
              </a:ext>
            </a:extLst>
          </p:cNvPr>
          <p:cNvSpPr>
            <a:spLocks noGrp="1"/>
          </p:cNvSpPr>
          <p:nvPr>
            <p:ph type="body" sz="half" idx="2"/>
          </p:nvPr>
        </p:nvSpPr>
        <p:spPr/>
        <p:txBody>
          <a:bodyPr/>
          <a:lstStyle/>
          <a:p>
            <a:r>
              <a:rPr lang="en-US" dirty="0"/>
              <a:t>Pre-Modeling Analysis vs Predictive Model Results </a:t>
            </a:r>
          </a:p>
        </p:txBody>
      </p:sp>
      <p:sp>
        <p:nvSpPr>
          <p:cNvPr id="6" name="Content Placeholder 2">
            <a:extLst>
              <a:ext uri="{FF2B5EF4-FFF2-40B4-BE49-F238E27FC236}">
                <a16:creationId xmlns:a16="http://schemas.microsoft.com/office/drawing/2014/main" id="{5D07E964-6575-7880-7A63-E400F944904A}"/>
              </a:ext>
            </a:extLst>
          </p:cNvPr>
          <p:cNvSpPr txBox="1">
            <a:spLocks/>
          </p:cNvSpPr>
          <p:nvPr/>
        </p:nvSpPr>
        <p:spPr>
          <a:xfrm>
            <a:off x="3642286" y="1034716"/>
            <a:ext cx="7925529" cy="1913021"/>
          </a:xfrm>
          <a:prstGeom prst="rect">
            <a:avLst/>
          </a:prstGeom>
        </p:spPr>
        <p:txBody>
          <a:bodyPr vert="horz" lIns="91440" tIns="45720" rIns="91440" bIns="45720" rtlCol="0" anchor="b">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buFont typeface="Wingdings" pitchFamily="2" charset="2"/>
              <a:buChar char="ü"/>
            </a:pPr>
            <a:endParaRPr lang="en-US" b="1" dirty="0"/>
          </a:p>
          <a:p>
            <a:pPr marL="0" indent="0">
              <a:buNone/>
            </a:pPr>
            <a:endParaRPr lang="en-US" b="1" dirty="0"/>
          </a:p>
          <a:p>
            <a:pPr marL="0" indent="0">
              <a:buNone/>
            </a:pPr>
            <a:r>
              <a:rPr lang="en-US" b="1" dirty="0"/>
              <a:t>Random Forest Model Unlocks More Value </a:t>
            </a:r>
            <a:r>
              <a:rPr lang="en-US" dirty="0"/>
              <a:t>than the Initial Analysis</a:t>
            </a:r>
          </a:p>
          <a:p>
            <a:pPr>
              <a:buFont typeface="Wingdings" pitchFamily="2" charset="2"/>
              <a:buChar char="ü"/>
            </a:pPr>
            <a:r>
              <a:rPr lang="en-US" b="1" dirty="0"/>
              <a:t>38% value creation </a:t>
            </a:r>
            <a:r>
              <a:rPr lang="en-US" dirty="0"/>
              <a:t>unlocked through advanced analytics </a:t>
            </a:r>
          </a:p>
          <a:p>
            <a:pPr>
              <a:buFont typeface="Wingdings" pitchFamily="2" charset="2"/>
              <a:buChar char="ü"/>
            </a:pPr>
            <a:r>
              <a:rPr lang="en-US" b="1" dirty="0"/>
              <a:t>Scalable solution </a:t>
            </a:r>
            <a:r>
              <a:rPr lang="en-US" dirty="0"/>
              <a:t>– applies to all current and future orders</a:t>
            </a:r>
          </a:p>
          <a:p>
            <a:pPr>
              <a:buFont typeface="Wingdings" pitchFamily="2" charset="2"/>
              <a:buChar char="ü"/>
            </a:pPr>
            <a:r>
              <a:rPr lang="en-US" b="1" dirty="0"/>
              <a:t>Operational excellence </a:t>
            </a:r>
            <a:r>
              <a:rPr lang="en-US" dirty="0"/>
              <a:t>drives margin</a:t>
            </a:r>
          </a:p>
          <a:p>
            <a:pPr marL="0" indent="0">
              <a:buNone/>
            </a:pPr>
            <a:endParaRPr lang="en-US" dirty="0"/>
          </a:p>
        </p:txBody>
      </p:sp>
      <p:graphicFrame>
        <p:nvGraphicFramePr>
          <p:cNvPr id="3" name="Content Placeholder 4">
            <a:extLst>
              <a:ext uri="{FF2B5EF4-FFF2-40B4-BE49-F238E27FC236}">
                <a16:creationId xmlns:a16="http://schemas.microsoft.com/office/drawing/2014/main" id="{18A00A2E-12DB-8980-6F7B-6F46671A89AA}"/>
              </a:ext>
            </a:extLst>
          </p:cNvPr>
          <p:cNvGraphicFramePr>
            <a:graphicFrameLocks/>
          </p:cNvGraphicFramePr>
          <p:nvPr>
            <p:extLst>
              <p:ext uri="{D42A27DB-BD31-4B8C-83A1-F6EECF244321}">
                <p14:modId xmlns:p14="http://schemas.microsoft.com/office/powerpoint/2010/main" val="2396907843"/>
              </p:ext>
            </p:extLst>
          </p:nvPr>
        </p:nvGraphicFramePr>
        <p:xfrm>
          <a:off x="7559229" y="2840449"/>
          <a:ext cx="4068746" cy="2453640"/>
        </p:xfrm>
        <a:graphic>
          <a:graphicData uri="http://schemas.openxmlformats.org/drawingml/2006/table">
            <a:tbl>
              <a:tblPr firstRow="1" firstCol="1" lastCol="1" bandRow="1">
                <a:tableStyleId>{5C22544A-7EE6-4342-B048-85BDC9FD1C3A}</a:tableStyleId>
              </a:tblPr>
              <a:tblGrid>
                <a:gridCol w="2073691">
                  <a:extLst>
                    <a:ext uri="{9D8B030D-6E8A-4147-A177-3AD203B41FA5}">
                      <a16:colId xmlns:a16="http://schemas.microsoft.com/office/drawing/2014/main" val="1145570620"/>
                    </a:ext>
                  </a:extLst>
                </a:gridCol>
                <a:gridCol w="1995055">
                  <a:extLst>
                    <a:ext uri="{9D8B030D-6E8A-4147-A177-3AD203B41FA5}">
                      <a16:colId xmlns:a16="http://schemas.microsoft.com/office/drawing/2014/main" val="731745636"/>
                    </a:ext>
                  </a:extLst>
                </a:gridCol>
              </a:tblGrid>
              <a:tr h="370840">
                <a:tc>
                  <a:txBody>
                    <a:bodyPr/>
                    <a:lstStyle/>
                    <a:p>
                      <a:pPr algn="ctr"/>
                      <a:r>
                        <a:rPr lang="en-US" sz="2000" dirty="0"/>
                        <a:t>PREDICTIVE MODEL (RF)</a:t>
                      </a:r>
                    </a:p>
                  </a:txBody>
                  <a:tcPr/>
                </a:tc>
                <a:tc>
                  <a:txBody>
                    <a:bodyPr/>
                    <a:lstStyle/>
                    <a:p>
                      <a:pPr algn="ctr"/>
                      <a:r>
                        <a:rPr lang="en-US" sz="2000" dirty="0"/>
                        <a:t>RF IMPROVEMENT</a:t>
                      </a:r>
                    </a:p>
                  </a:txBody>
                  <a:tcPr/>
                </a:tc>
                <a:extLst>
                  <a:ext uri="{0D108BD9-81ED-4DB2-BD59-A6C34878D82A}">
                    <a16:rowId xmlns:a16="http://schemas.microsoft.com/office/drawing/2014/main" val="2923137806"/>
                  </a:ext>
                </a:extLst>
              </a:tr>
              <a:tr h="370840">
                <a:tc>
                  <a:txBody>
                    <a:bodyPr/>
                    <a:lstStyle/>
                    <a:p>
                      <a:pPr algn="ctr"/>
                      <a:r>
                        <a:rPr lang="en-US" sz="1800" dirty="0"/>
                        <a:t>$59,150</a:t>
                      </a:r>
                    </a:p>
                  </a:txBody>
                  <a:tcPr/>
                </a:tc>
                <a:tc>
                  <a:txBody>
                    <a:bodyPr/>
                    <a:lstStyle/>
                    <a:p>
                      <a:pPr algn="ctr"/>
                      <a:r>
                        <a:rPr lang="en-US" sz="1800" dirty="0"/>
                        <a:t>+39%</a:t>
                      </a:r>
                    </a:p>
                  </a:txBody>
                  <a:tcPr/>
                </a:tc>
                <a:extLst>
                  <a:ext uri="{0D108BD9-81ED-4DB2-BD59-A6C34878D82A}">
                    <a16:rowId xmlns:a16="http://schemas.microsoft.com/office/drawing/2014/main" val="2132813736"/>
                  </a:ext>
                </a:extLst>
              </a:tr>
              <a:tr h="370840">
                <a:tc>
                  <a:txBody>
                    <a:bodyPr/>
                    <a:lstStyle/>
                    <a:p>
                      <a:pPr algn="ctr"/>
                      <a:r>
                        <a:rPr lang="en-US" sz="1800" dirty="0"/>
                        <a:t>$29,574</a:t>
                      </a:r>
                    </a:p>
                  </a:txBody>
                  <a:tcPr/>
                </a:tc>
                <a:tc>
                  <a:txBody>
                    <a:bodyPr/>
                    <a:lstStyle/>
                    <a:p>
                      <a:pPr algn="ctr"/>
                      <a:r>
                        <a:rPr lang="en-US" sz="1800" dirty="0"/>
                        <a:t>+37%</a:t>
                      </a:r>
                    </a:p>
                  </a:txBody>
                  <a:tcPr/>
                </a:tc>
                <a:extLst>
                  <a:ext uri="{0D108BD9-81ED-4DB2-BD59-A6C34878D82A}">
                    <a16:rowId xmlns:a16="http://schemas.microsoft.com/office/drawing/2014/main" val="2233342454"/>
                  </a:ext>
                </a:extLst>
              </a:tr>
              <a:tr h="370840">
                <a:tc>
                  <a:txBody>
                    <a:bodyPr/>
                    <a:lstStyle/>
                    <a:p>
                      <a:pPr algn="ctr"/>
                      <a:r>
                        <a:rPr lang="en-US" sz="1800" dirty="0"/>
                        <a:t>94.9%  accuracy</a:t>
                      </a:r>
                    </a:p>
                  </a:txBody>
                  <a:tcPr/>
                </a:tc>
                <a:tc>
                  <a:txBody>
                    <a:bodyPr/>
                    <a:lstStyle/>
                    <a:p>
                      <a:pPr algn="ctr"/>
                      <a:r>
                        <a:rPr lang="en-US" sz="1800" dirty="0"/>
                        <a:t>Precise</a:t>
                      </a:r>
                    </a:p>
                  </a:txBody>
                  <a:tcPr/>
                </a:tc>
                <a:extLst>
                  <a:ext uri="{0D108BD9-81ED-4DB2-BD59-A6C34878D82A}">
                    <a16:rowId xmlns:a16="http://schemas.microsoft.com/office/drawing/2014/main" val="1740253086"/>
                  </a:ext>
                </a:extLst>
              </a:tr>
              <a:tr h="370840">
                <a:tc>
                  <a:txBody>
                    <a:bodyPr/>
                    <a:lstStyle/>
                    <a:p>
                      <a:pPr algn="ctr"/>
                      <a:r>
                        <a:rPr lang="en-US" sz="1800" dirty="0"/>
                        <a:t>                                      63%</a:t>
                      </a:r>
                    </a:p>
                  </a:txBody>
                  <a:tcPr anchor="ctr" anchorCtr="1"/>
                </a:tc>
                <a:tc>
                  <a:txBody>
                    <a:bodyPr/>
                    <a:lstStyle/>
                    <a:p>
                      <a:pPr algn="ctr"/>
                      <a:r>
                        <a:rPr lang="en-US" sz="1800" dirty="0"/>
                        <a:t>+17%</a:t>
                      </a:r>
                    </a:p>
                  </a:txBody>
                  <a:tcPr anchor="b"/>
                </a:tc>
                <a:extLst>
                  <a:ext uri="{0D108BD9-81ED-4DB2-BD59-A6C34878D82A}">
                    <a16:rowId xmlns:a16="http://schemas.microsoft.com/office/drawing/2014/main" val="2180184872"/>
                  </a:ext>
                </a:extLst>
              </a:tr>
            </a:tbl>
          </a:graphicData>
        </a:graphic>
      </p:graphicFrame>
    </p:spTree>
    <p:extLst>
      <p:ext uri="{BB962C8B-B14F-4D97-AF65-F5344CB8AC3E}">
        <p14:creationId xmlns:p14="http://schemas.microsoft.com/office/powerpoint/2010/main" val="30134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E2152-842C-261B-CDD7-7B08E45FA3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D47D23-B440-889D-6FFE-0A528ACAFAAC}"/>
              </a:ext>
            </a:extLst>
          </p:cNvPr>
          <p:cNvSpPr>
            <a:spLocks noGrp="1"/>
          </p:cNvSpPr>
          <p:nvPr>
            <p:ph type="title"/>
          </p:nvPr>
        </p:nvSpPr>
        <p:spPr/>
        <p:txBody>
          <a:bodyPr/>
          <a:lstStyle/>
          <a:p>
            <a:r>
              <a:rPr lang="en-US" dirty="0"/>
              <a:t>The Solution</a:t>
            </a:r>
          </a:p>
        </p:txBody>
      </p:sp>
      <p:sp>
        <p:nvSpPr>
          <p:cNvPr id="4" name="Text Placeholder 3">
            <a:extLst>
              <a:ext uri="{FF2B5EF4-FFF2-40B4-BE49-F238E27FC236}">
                <a16:creationId xmlns:a16="http://schemas.microsoft.com/office/drawing/2014/main" id="{23E81DA3-7697-BDF8-D880-5CD74E05A8AD}"/>
              </a:ext>
            </a:extLst>
          </p:cNvPr>
          <p:cNvSpPr>
            <a:spLocks noGrp="1"/>
          </p:cNvSpPr>
          <p:nvPr>
            <p:ph type="body" sz="half" idx="2"/>
          </p:nvPr>
        </p:nvSpPr>
        <p:spPr/>
        <p:txBody>
          <a:bodyPr/>
          <a:lstStyle/>
          <a:p>
            <a:r>
              <a:rPr lang="en-US" dirty="0"/>
              <a:t>Predictive Modeling (LR vs RF)</a:t>
            </a:r>
          </a:p>
        </p:txBody>
      </p:sp>
      <p:graphicFrame>
        <p:nvGraphicFramePr>
          <p:cNvPr id="14" name="Table 13">
            <a:extLst>
              <a:ext uri="{FF2B5EF4-FFF2-40B4-BE49-F238E27FC236}">
                <a16:creationId xmlns:a16="http://schemas.microsoft.com/office/drawing/2014/main" id="{26DE5F23-6030-7A49-3872-9D81C4E28676}"/>
              </a:ext>
            </a:extLst>
          </p:cNvPr>
          <p:cNvGraphicFramePr>
            <a:graphicFrameLocks noGrp="1"/>
          </p:cNvGraphicFramePr>
          <p:nvPr>
            <p:extLst>
              <p:ext uri="{D42A27DB-BD31-4B8C-83A1-F6EECF244321}">
                <p14:modId xmlns:p14="http://schemas.microsoft.com/office/powerpoint/2010/main" val="1034007574"/>
              </p:ext>
            </p:extLst>
          </p:nvPr>
        </p:nvGraphicFramePr>
        <p:xfrm>
          <a:off x="3709416" y="2971946"/>
          <a:ext cx="7843704" cy="1877188"/>
        </p:xfrm>
        <a:graphic>
          <a:graphicData uri="http://schemas.openxmlformats.org/drawingml/2006/table">
            <a:tbl>
              <a:tblPr firstRow="1" lastCol="1" bandRow="1">
                <a:tableStyleId>{5C22544A-7EE6-4342-B048-85BDC9FD1C3A}</a:tableStyleId>
              </a:tblPr>
              <a:tblGrid>
                <a:gridCol w="1844688">
                  <a:extLst>
                    <a:ext uri="{9D8B030D-6E8A-4147-A177-3AD203B41FA5}">
                      <a16:colId xmlns:a16="http://schemas.microsoft.com/office/drawing/2014/main" val="1192513569"/>
                    </a:ext>
                  </a:extLst>
                </a:gridCol>
                <a:gridCol w="2189018">
                  <a:extLst>
                    <a:ext uri="{9D8B030D-6E8A-4147-A177-3AD203B41FA5}">
                      <a16:colId xmlns:a16="http://schemas.microsoft.com/office/drawing/2014/main" val="1282300286"/>
                    </a:ext>
                  </a:extLst>
                </a:gridCol>
                <a:gridCol w="1939636">
                  <a:extLst>
                    <a:ext uri="{9D8B030D-6E8A-4147-A177-3AD203B41FA5}">
                      <a16:colId xmlns:a16="http://schemas.microsoft.com/office/drawing/2014/main" val="3504626999"/>
                    </a:ext>
                  </a:extLst>
                </a:gridCol>
                <a:gridCol w="1870362">
                  <a:extLst>
                    <a:ext uri="{9D8B030D-6E8A-4147-A177-3AD203B41FA5}">
                      <a16:colId xmlns:a16="http://schemas.microsoft.com/office/drawing/2014/main" val="3521619354"/>
                    </a:ext>
                  </a:extLst>
                </a:gridCol>
              </a:tblGrid>
              <a:tr h="910725">
                <a:tc>
                  <a:txBody>
                    <a:bodyPr/>
                    <a:lstStyle/>
                    <a:p>
                      <a:r>
                        <a:rPr lang="en-US" dirty="0"/>
                        <a:t>METRIC</a:t>
                      </a:r>
                    </a:p>
                  </a:txBody>
                  <a:tcPr/>
                </a:tc>
                <a:tc>
                  <a:txBody>
                    <a:bodyPr/>
                    <a:lstStyle/>
                    <a:p>
                      <a:pPr algn="ctr"/>
                      <a:r>
                        <a:rPr lang="en-US" dirty="0"/>
                        <a:t>LINEAR REGRESSION  (LR)</a:t>
                      </a:r>
                    </a:p>
                  </a:txBody>
                  <a:tcPr/>
                </a:tc>
                <a:tc>
                  <a:txBody>
                    <a:bodyPr/>
                    <a:lstStyle/>
                    <a:p>
                      <a:pPr algn="ctr"/>
                      <a:r>
                        <a:rPr lang="en-US" dirty="0"/>
                        <a:t>RANDOM FOREST (RF)</a:t>
                      </a:r>
                    </a:p>
                  </a:txBody>
                  <a:tcPr>
                    <a:solidFill>
                      <a:schemeClr val="accent1"/>
                    </a:solidFill>
                  </a:tcPr>
                </a:tc>
                <a:tc>
                  <a:txBody>
                    <a:bodyPr/>
                    <a:lstStyle/>
                    <a:p>
                      <a:pPr algn="ctr"/>
                      <a:r>
                        <a:rPr lang="en-US" dirty="0"/>
                        <a:t>RF IMPROVEMENT</a:t>
                      </a:r>
                    </a:p>
                  </a:txBody>
                  <a:tcPr/>
                </a:tc>
                <a:extLst>
                  <a:ext uri="{0D108BD9-81ED-4DB2-BD59-A6C34878D82A}">
                    <a16:rowId xmlns:a16="http://schemas.microsoft.com/office/drawing/2014/main" val="1749295029"/>
                  </a:ext>
                </a:extLst>
              </a:tr>
              <a:tr h="576793">
                <a:tc>
                  <a:txBody>
                    <a:bodyPr/>
                    <a:lstStyle/>
                    <a:p>
                      <a:r>
                        <a:rPr lang="en-US" dirty="0"/>
                        <a:t>Test MAE        </a:t>
                      </a:r>
                      <a:r>
                        <a:rPr lang="en-US" sz="1400" dirty="0"/>
                        <a:t>(Mean Absolute Error)</a:t>
                      </a:r>
                      <a:endParaRPr lang="en-US" dirty="0"/>
                    </a:p>
                  </a:txBody>
                  <a:tcPr/>
                </a:tc>
                <a:tc>
                  <a:txBody>
                    <a:bodyPr/>
                    <a:lstStyle/>
                    <a:p>
                      <a:pPr algn="ctr"/>
                      <a:r>
                        <a:rPr lang="en-SG" sz="1800" b="0" i="0" u="none" strike="noStrike" kern="1200" dirty="0">
                          <a:solidFill>
                            <a:schemeClr val="dk1"/>
                          </a:solidFill>
                          <a:effectLst/>
                          <a:latin typeface="+mn-lt"/>
                          <a:ea typeface="+mn-ea"/>
                          <a:cs typeface="+mn-cs"/>
                        </a:rPr>
                        <a:t>0.625</a:t>
                      </a:r>
                    </a:p>
                    <a:p>
                      <a:pPr algn="ctr"/>
                      <a:r>
                        <a:rPr lang="en-SG" sz="1400" b="0" i="1" u="none" strike="noStrike" kern="1200" dirty="0">
                          <a:solidFill>
                            <a:schemeClr val="dk1"/>
                          </a:solidFill>
                          <a:effectLst/>
                          <a:latin typeface="+mn-lt"/>
                          <a:ea typeface="+mn-ea"/>
                          <a:cs typeface="+mn-cs"/>
                        </a:rPr>
                        <a:t>Off by 63 cents</a:t>
                      </a:r>
                      <a:endParaRPr lang="en-US" sz="1400" i="1" dirty="0"/>
                    </a:p>
                  </a:txBody>
                  <a:tcPr/>
                </a:tc>
                <a:tc>
                  <a:txBody>
                    <a:bodyPr/>
                    <a:lstStyle/>
                    <a:p>
                      <a:pPr algn="ctr"/>
                      <a:r>
                        <a:rPr lang="en-SG" sz="1800" b="0" i="0" u="none" strike="noStrike" kern="1200" dirty="0">
                          <a:solidFill>
                            <a:schemeClr val="bg1"/>
                          </a:solidFill>
                          <a:effectLst/>
                          <a:latin typeface="+mn-lt"/>
                          <a:ea typeface="+mn-ea"/>
                          <a:cs typeface="+mn-cs"/>
                        </a:rPr>
                        <a:t>0.156</a:t>
                      </a:r>
                    </a:p>
                    <a:p>
                      <a:pPr algn="ctr"/>
                      <a:r>
                        <a:rPr lang="en-SG" sz="1400" b="0" i="1" u="none" strike="noStrike" kern="1200" dirty="0">
                          <a:solidFill>
                            <a:schemeClr val="bg1"/>
                          </a:solidFill>
                          <a:effectLst/>
                          <a:latin typeface="+mn-lt"/>
                          <a:ea typeface="+mn-ea"/>
                          <a:cs typeface="+mn-cs"/>
                        </a:rPr>
                        <a:t>Off by 16 cents</a:t>
                      </a:r>
                      <a:endParaRPr lang="en-US" sz="1400" i="1" dirty="0">
                        <a:solidFill>
                          <a:schemeClr val="bg1"/>
                        </a:solidFill>
                      </a:endParaRPr>
                    </a:p>
                  </a:txBody>
                  <a:tcPr>
                    <a:solidFill>
                      <a:schemeClr val="accent1"/>
                    </a:solidFill>
                  </a:tcPr>
                </a:tc>
                <a:tc>
                  <a:txBody>
                    <a:bodyPr/>
                    <a:lstStyle/>
                    <a:p>
                      <a:pPr algn="ctr"/>
                      <a:r>
                        <a:rPr lang="en-US" dirty="0"/>
                        <a:t>75% better</a:t>
                      </a:r>
                    </a:p>
                  </a:txBody>
                  <a:tcPr/>
                </a:tc>
                <a:extLst>
                  <a:ext uri="{0D108BD9-81ED-4DB2-BD59-A6C34878D82A}">
                    <a16:rowId xmlns:a16="http://schemas.microsoft.com/office/drawing/2014/main" val="1621343285"/>
                  </a:ext>
                </a:extLst>
              </a:tr>
              <a:tr h="387343">
                <a:tc>
                  <a:txBody>
                    <a:bodyPr/>
                    <a:lstStyle/>
                    <a:p>
                      <a:r>
                        <a:rPr lang="en-SG" sz="1800" b="0" i="0" u="none" strike="noStrike" kern="1200" dirty="0">
                          <a:solidFill>
                            <a:schemeClr val="dk1"/>
                          </a:solidFill>
                          <a:effectLst/>
                          <a:latin typeface="+mn-lt"/>
                          <a:ea typeface="+mn-ea"/>
                          <a:cs typeface="+mn-cs"/>
                        </a:rPr>
                        <a:t>Test R²</a:t>
                      </a:r>
                      <a:endParaRPr lang="en-US" dirty="0"/>
                    </a:p>
                  </a:txBody>
                  <a:tcPr/>
                </a:tc>
                <a:tc>
                  <a:txBody>
                    <a:bodyPr/>
                    <a:lstStyle/>
                    <a:p>
                      <a:pPr algn="ctr"/>
                      <a:r>
                        <a:rPr lang="en-US" dirty="0"/>
                        <a:t>89.6% accuracy</a:t>
                      </a:r>
                    </a:p>
                  </a:txBody>
                  <a:tcPr/>
                </a:tc>
                <a:tc>
                  <a:txBody>
                    <a:bodyPr/>
                    <a:lstStyle/>
                    <a:p>
                      <a:pPr algn="ctr"/>
                      <a:r>
                        <a:rPr lang="en-US" dirty="0">
                          <a:solidFill>
                            <a:schemeClr val="bg1"/>
                          </a:solidFill>
                        </a:rPr>
                        <a:t>94.9% accuracy</a:t>
                      </a:r>
                    </a:p>
                  </a:txBody>
                  <a:tcPr>
                    <a:solidFill>
                      <a:schemeClr val="accent1"/>
                    </a:solidFill>
                  </a:tcPr>
                </a:tc>
                <a:tc>
                  <a:txBody>
                    <a:bodyPr/>
                    <a:lstStyle/>
                    <a:p>
                      <a:pPr algn="ctr"/>
                      <a:r>
                        <a:rPr lang="en-US" dirty="0"/>
                        <a:t>+5.9% higher</a:t>
                      </a:r>
                    </a:p>
                  </a:txBody>
                  <a:tcPr/>
                </a:tc>
                <a:extLst>
                  <a:ext uri="{0D108BD9-81ED-4DB2-BD59-A6C34878D82A}">
                    <a16:rowId xmlns:a16="http://schemas.microsoft.com/office/drawing/2014/main" val="2471440808"/>
                  </a:ext>
                </a:extLst>
              </a:tr>
            </a:tbl>
          </a:graphicData>
        </a:graphic>
      </p:graphicFrame>
      <p:sp>
        <p:nvSpPr>
          <p:cNvPr id="15" name="Content Placeholder 2">
            <a:extLst>
              <a:ext uri="{FF2B5EF4-FFF2-40B4-BE49-F238E27FC236}">
                <a16:creationId xmlns:a16="http://schemas.microsoft.com/office/drawing/2014/main" id="{1A166AD9-B91C-507D-CA9B-F78BA2466062}"/>
              </a:ext>
            </a:extLst>
          </p:cNvPr>
          <p:cNvSpPr txBox="1">
            <a:spLocks/>
          </p:cNvSpPr>
          <p:nvPr/>
        </p:nvSpPr>
        <p:spPr>
          <a:xfrm>
            <a:off x="3709416" y="1642307"/>
            <a:ext cx="7925529" cy="1913021"/>
          </a:xfrm>
          <a:prstGeom prst="rect">
            <a:avLst/>
          </a:prstGeom>
        </p:spPr>
        <p:txBody>
          <a:bodyPr vert="horz" lIns="91440" tIns="45720" rIns="91440" bIns="45720" rtlCol="0" anchor="b">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buFont typeface="Wingdings" pitchFamily="2" charset="2"/>
              <a:buChar char="ü"/>
            </a:pPr>
            <a:endParaRPr lang="en-US" b="1" dirty="0"/>
          </a:p>
          <a:p>
            <a:pPr marL="0" indent="0">
              <a:buNone/>
            </a:pPr>
            <a:endParaRPr lang="en-US" b="1" dirty="0"/>
          </a:p>
          <a:p>
            <a:pPr marL="0" indent="0">
              <a:buNone/>
            </a:pPr>
            <a:r>
              <a:rPr lang="en-US" b="1" dirty="0"/>
              <a:t>Random Forest Model achieves 94.9% accuracy and is 75% more precise </a:t>
            </a:r>
            <a:r>
              <a:rPr lang="en-US" dirty="0"/>
              <a:t>than baseline Linear Regression model</a:t>
            </a:r>
          </a:p>
          <a:p>
            <a:pPr>
              <a:buFont typeface="Wingdings" pitchFamily="2" charset="2"/>
              <a:buChar char="ü"/>
            </a:pPr>
            <a:r>
              <a:rPr lang="en-US" b="1" dirty="0"/>
              <a:t>Model Accuracy: </a:t>
            </a:r>
            <a:r>
              <a:rPr lang="en-US" dirty="0"/>
              <a:t>94.9% accuracy</a:t>
            </a:r>
          </a:p>
          <a:p>
            <a:pPr>
              <a:buFont typeface="Wingdings" pitchFamily="2" charset="2"/>
              <a:buChar char="ü"/>
            </a:pPr>
            <a:r>
              <a:rPr lang="en-US" b="1" dirty="0"/>
              <a:t>Prediction error: </a:t>
            </a:r>
            <a:r>
              <a:rPr lang="en-US" dirty="0"/>
              <a:t>off by 16¢ (vs 63¢ baseline LR)</a:t>
            </a:r>
          </a:p>
          <a:p>
            <a:pPr>
              <a:buFont typeface="Wingdings" pitchFamily="2" charset="2"/>
              <a:buChar char="ü"/>
            </a:pPr>
            <a:r>
              <a:rPr lang="en-US" b="1" dirty="0"/>
              <a:t>Complex relationship capture: </a:t>
            </a:r>
            <a:r>
              <a:rPr lang="en-US" dirty="0"/>
              <a:t>Units x Distance x Product x Cost</a:t>
            </a:r>
          </a:p>
          <a:p>
            <a:pPr>
              <a:buFont typeface="Wingdings" pitchFamily="2" charset="2"/>
              <a:buChar char="ü"/>
            </a:pPr>
            <a:endParaRPr lang="en-US" dirty="0"/>
          </a:p>
          <a:p>
            <a:pPr>
              <a:buFont typeface="Wingdings" pitchFamily="2" charset="2"/>
              <a:buChar char="ü"/>
            </a:pPr>
            <a:endParaRPr lang="en-US" dirty="0"/>
          </a:p>
        </p:txBody>
      </p:sp>
    </p:spTree>
    <p:extLst>
      <p:ext uri="{BB962C8B-B14F-4D97-AF65-F5344CB8AC3E}">
        <p14:creationId xmlns:p14="http://schemas.microsoft.com/office/powerpoint/2010/main" val="246188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6C87-5D13-38B2-A6DC-13D863E15A98}"/>
              </a:ext>
            </a:extLst>
          </p:cNvPr>
          <p:cNvSpPr>
            <a:spLocks noGrp="1"/>
          </p:cNvSpPr>
          <p:nvPr>
            <p:ph type="title"/>
          </p:nvPr>
        </p:nvSpPr>
        <p:spPr>
          <a:xfrm>
            <a:off x="252919" y="1123837"/>
            <a:ext cx="2947482" cy="4601183"/>
          </a:xfrm>
        </p:spPr>
        <p:txBody>
          <a:bodyPr>
            <a:normAutofit/>
          </a:bodyPr>
          <a:lstStyle/>
          <a:p>
            <a:r>
              <a:rPr lang="en-US" dirty="0"/>
              <a:t>Agenda</a:t>
            </a:r>
          </a:p>
        </p:txBody>
      </p:sp>
      <p:graphicFrame>
        <p:nvGraphicFramePr>
          <p:cNvPr id="7" name="Content Placeholder 4">
            <a:extLst>
              <a:ext uri="{FF2B5EF4-FFF2-40B4-BE49-F238E27FC236}">
                <a16:creationId xmlns:a16="http://schemas.microsoft.com/office/drawing/2014/main" id="{9C1D3A8F-B670-9512-49F5-93A3C5048247}"/>
              </a:ext>
            </a:extLst>
          </p:cNvPr>
          <p:cNvGraphicFramePr>
            <a:graphicFrameLocks noGrp="1"/>
          </p:cNvGraphicFramePr>
          <p:nvPr>
            <p:ph idx="1"/>
            <p:extLst>
              <p:ext uri="{D42A27DB-BD31-4B8C-83A1-F6EECF244321}">
                <p14:modId xmlns:p14="http://schemas.microsoft.com/office/powerpoint/2010/main" val="1141129022"/>
              </p:ext>
              <p:ext uri="{E7BDC344-281C-4309-B0C6-D0EE65EED2A8}">
                <p202:designPr xmlns:p202="http://schemas.microsoft.com/office/powerpoint/2020/02/main">
                  <p202:designTagLst>
                    <p202:designTag name="ARCH:1:CLS" val="StackedSequentialRowTable"/>
                  </p202:designTagLst>
                </p202:designPr>
              </p:ext>
            </p:extLst>
          </p:nvPr>
        </p:nvGraphicFramePr>
        <p:xfrm>
          <a:off x="4446143" y="1370292"/>
          <a:ext cx="6355772" cy="4117660"/>
        </p:xfrm>
        <a:graphic>
          <a:graphicData uri="http://schemas.openxmlformats.org/drawingml/2006/table">
            <a:tbl>
              <a:tblPr bandRow="1">
                <a:noFill/>
                <a:tableStyleId>{5C22544A-7EE6-4342-B048-85BDC9FD1C3A}</a:tableStyleId>
              </a:tblPr>
              <a:tblGrid>
                <a:gridCol w="1419780">
                  <a:extLst>
                    <a:ext uri="{9D8B030D-6E8A-4147-A177-3AD203B41FA5}">
                      <a16:colId xmlns:a16="http://schemas.microsoft.com/office/drawing/2014/main" val="941842306"/>
                    </a:ext>
                  </a:extLst>
                </a:gridCol>
                <a:gridCol w="4935992">
                  <a:extLst>
                    <a:ext uri="{9D8B030D-6E8A-4147-A177-3AD203B41FA5}">
                      <a16:colId xmlns:a16="http://schemas.microsoft.com/office/drawing/2014/main" val="2705547450"/>
                    </a:ext>
                  </a:extLst>
                </a:gridCol>
              </a:tblGrid>
              <a:tr h="823532">
                <a:tc>
                  <a:txBody>
                    <a:bodyPr/>
                    <a:lstStyle/>
                    <a:p>
                      <a:pPr algn="ctr">
                        <a:buNone/>
                      </a:pPr>
                      <a:r>
                        <a:rPr lang="en-SG" sz="3300" b="1" cap="none" spc="0">
                          <a:solidFill>
                            <a:schemeClr val="tx1"/>
                          </a:solidFill>
                        </a:rPr>
                        <a:t>01</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solidFill>
                      <a:schemeClr val="accent1">
                        <a:lumMod val="20000"/>
                        <a:lumOff val="80000"/>
                      </a:schemeClr>
                    </a:solidFill>
                  </a:tcPr>
                </a:tc>
                <a:tc>
                  <a:txBody>
                    <a:bodyPr/>
                    <a:lstStyle/>
                    <a:p>
                      <a:pPr algn="l">
                        <a:buNone/>
                      </a:pPr>
                      <a:r>
                        <a:rPr lang="en-SG" sz="2100" b="0" cap="none" spc="0" dirty="0">
                          <a:solidFill>
                            <a:schemeClr val="tx1"/>
                          </a:solidFill>
                        </a:rPr>
                        <a:t>Executive Summary</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noFill/>
                  </a:tcPr>
                </a:tc>
                <a:extLst>
                  <a:ext uri="{0D108BD9-81ED-4DB2-BD59-A6C34878D82A}">
                    <a16:rowId xmlns:a16="http://schemas.microsoft.com/office/drawing/2014/main" val="2462496997"/>
                  </a:ext>
                </a:extLst>
              </a:tr>
              <a:tr h="823532">
                <a:tc>
                  <a:txBody>
                    <a:bodyPr/>
                    <a:lstStyle/>
                    <a:p>
                      <a:pPr algn="ctr">
                        <a:buNone/>
                      </a:pPr>
                      <a:r>
                        <a:rPr lang="en-SG" sz="3300" b="1" cap="none" spc="0">
                          <a:solidFill>
                            <a:schemeClr val="tx1"/>
                          </a:solidFill>
                        </a:rPr>
                        <a:t>02</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solidFill>
                      <a:schemeClr val="accent1">
                        <a:lumMod val="20000"/>
                        <a:lumOff val="80000"/>
                      </a:schemeClr>
                    </a:solidFill>
                  </a:tcPr>
                </a:tc>
                <a:tc>
                  <a:txBody>
                    <a:bodyPr/>
                    <a:lstStyle/>
                    <a:p>
                      <a:pPr algn="l">
                        <a:buNone/>
                      </a:pPr>
                      <a:r>
                        <a:rPr lang="en-SG" sz="2100" b="0" cap="none" spc="0" dirty="0">
                          <a:solidFill>
                            <a:schemeClr val="tx1"/>
                          </a:solidFill>
                        </a:rPr>
                        <a:t>Business Performance Snapshot</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noFill/>
                  </a:tcPr>
                </a:tc>
                <a:extLst>
                  <a:ext uri="{0D108BD9-81ED-4DB2-BD59-A6C34878D82A}">
                    <a16:rowId xmlns:a16="http://schemas.microsoft.com/office/drawing/2014/main" val="2861692729"/>
                  </a:ext>
                </a:extLst>
              </a:tr>
              <a:tr h="823532">
                <a:tc>
                  <a:txBody>
                    <a:bodyPr/>
                    <a:lstStyle/>
                    <a:p>
                      <a:pPr algn="ctr">
                        <a:buNone/>
                      </a:pPr>
                      <a:r>
                        <a:rPr lang="en-SG" sz="3300" b="1" cap="none" spc="0">
                          <a:solidFill>
                            <a:schemeClr val="tx1"/>
                          </a:solidFill>
                        </a:rPr>
                        <a:t>03</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solidFill>
                      <a:schemeClr val="accent1">
                        <a:lumMod val="20000"/>
                        <a:lumOff val="80000"/>
                      </a:schemeClr>
                    </a:solidFill>
                  </a:tcPr>
                </a:tc>
                <a:tc>
                  <a:txBody>
                    <a:bodyPr/>
                    <a:lstStyle/>
                    <a:p>
                      <a:pPr algn="l">
                        <a:buNone/>
                      </a:pPr>
                      <a:r>
                        <a:rPr lang="en-SG" sz="2100" b="0" cap="none" spc="0" dirty="0">
                          <a:solidFill>
                            <a:schemeClr val="tx1"/>
                          </a:solidFill>
                        </a:rPr>
                        <a:t>Key Findings</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noFill/>
                  </a:tcPr>
                </a:tc>
                <a:extLst>
                  <a:ext uri="{0D108BD9-81ED-4DB2-BD59-A6C34878D82A}">
                    <a16:rowId xmlns:a16="http://schemas.microsoft.com/office/drawing/2014/main" val="821867995"/>
                  </a:ext>
                </a:extLst>
              </a:tr>
              <a:tr h="823532">
                <a:tc>
                  <a:txBody>
                    <a:bodyPr/>
                    <a:lstStyle/>
                    <a:p>
                      <a:pPr algn="ctr">
                        <a:buNone/>
                      </a:pPr>
                      <a:r>
                        <a:rPr lang="en-SG" sz="3300" b="1" cap="none" spc="0">
                          <a:solidFill>
                            <a:schemeClr val="tx1"/>
                          </a:solidFill>
                        </a:rPr>
                        <a:t>04</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solidFill>
                      <a:schemeClr val="accent1">
                        <a:lumMod val="20000"/>
                        <a:lumOff val="80000"/>
                      </a:schemeClr>
                    </a:solidFill>
                  </a:tcPr>
                </a:tc>
                <a:tc>
                  <a:txBody>
                    <a:bodyPr/>
                    <a:lstStyle/>
                    <a:p>
                      <a:pPr algn="l">
                        <a:buNone/>
                      </a:pPr>
                      <a:r>
                        <a:rPr lang="en-SG" sz="2100" b="0" cap="none" spc="0" dirty="0">
                          <a:solidFill>
                            <a:schemeClr val="tx1"/>
                          </a:solidFill>
                        </a:rPr>
                        <a:t>The Solution</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noFill/>
                  </a:tcPr>
                </a:tc>
                <a:extLst>
                  <a:ext uri="{0D108BD9-81ED-4DB2-BD59-A6C34878D82A}">
                    <a16:rowId xmlns:a16="http://schemas.microsoft.com/office/drawing/2014/main" val="3314238191"/>
                  </a:ext>
                </a:extLst>
              </a:tr>
              <a:tr h="823532">
                <a:tc>
                  <a:txBody>
                    <a:bodyPr/>
                    <a:lstStyle/>
                    <a:p>
                      <a:pPr algn="ctr">
                        <a:buNone/>
                      </a:pPr>
                      <a:r>
                        <a:rPr lang="en-SG" sz="3300" b="1" cap="none" spc="0">
                          <a:solidFill>
                            <a:schemeClr val="tx1"/>
                          </a:solidFill>
                        </a:rPr>
                        <a:t>05</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solidFill>
                      <a:schemeClr val="accent1">
                        <a:lumMod val="20000"/>
                        <a:lumOff val="80000"/>
                      </a:schemeClr>
                    </a:solidFill>
                  </a:tcPr>
                </a:tc>
                <a:tc>
                  <a:txBody>
                    <a:bodyPr/>
                    <a:lstStyle/>
                    <a:p>
                      <a:pPr algn="l">
                        <a:buNone/>
                      </a:pPr>
                      <a:r>
                        <a:rPr lang="en-SG" sz="2100" b="0" cap="none" spc="0" dirty="0">
                          <a:solidFill>
                            <a:schemeClr val="tx1"/>
                          </a:solidFill>
                        </a:rPr>
                        <a:t>Actionable Recommendation </a:t>
                      </a:r>
                    </a:p>
                  </a:txBody>
                  <a:tcPr marL="141446" marR="141446" marT="141446" marB="141446" anchor="ctr">
                    <a:lnL w="12700" cmpd="sng">
                      <a:noFill/>
                      <a:prstDash val="solid"/>
                    </a:lnL>
                    <a:lnR w="12700" cmpd="sng">
                      <a:noFill/>
                      <a:prstDash val="solid"/>
                    </a:lnR>
                    <a:lnT w="6350" cap="flat" cmpd="sng" algn="ctr">
                      <a:solidFill>
                        <a:schemeClr val="accent1"/>
                      </a:solidFill>
                      <a:prstDash val="solid"/>
                    </a:lnT>
                    <a:lnB w="6350" cap="flat" cmpd="sng" algn="ctr">
                      <a:solidFill>
                        <a:schemeClr val="accent1"/>
                      </a:solidFill>
                      <a:prstDash val="solid"/>
                    </a:lnB>
                    <a:noFill/>
                  </a:tcPr>
                </a:tc>
                <a:extLst>
                  <a:ext uri="{0D108BD9-81ED-4DB2-BD59-A6C34878D82A}">
                    <a16:rowId xmlns:a16="http://schemas.microsoft.com/office/drawing/2014/main" val="399357407"/>
                  </a:ext>
                </a:extLst>
              </a:tr>
            </a:tbl>
          </a:graphicData>
        </a:graphic>
      </p:graphicFrame>
    </p:spTree>
    <p:extLst>
      <p:ext uri="{BB962C8B-B14F-4D97-AF65-F5344CB8AC3E}">
        <p14:creationId xmlns:p14="http://schemas.microsoft.com/office/powerpoint/2010/main" val="2181893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4AEFC-9062-E97F-8283-0FA3DAACD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3C2779-AA0E-8D9C-EA1F-46344BC49C30}"/>
              </a:ext>
            </a:extLst>
          </p:cNvPr>
          <p:cNvSpPr>
            <a:spLocks noGrp="1"/>
          </p:cNvSpPr>
          <p:nvPr>
            <p:ph type="title"/>
          </p:nvPr>
        </p:nvSpPr>
        <p:spPr/>
        <p:txBody>
          <a:bodyPr/>
          <a:lstStyle/>
          <a:p>
            <a:r>
              <a:rPr lang="en-US" dirty="0"/>
              <a:t>The Solution</a:t>
            </a:r>
          </a:p>
        </p:txBody>
      </p:sp>
      <p:sp>
        <p:nvSpPr>
          <p:cNvPr id="3" name="Content Placeholder 2">
            <a:extLst>
              <a:ext uri="{FF2B5EF4-FFF2-40B4-BE49-F238E27FC236}">
                <a16:creationId xmlns:a16="http://schemas.microsoft.com/office/drawing/2014/main" id="{51E7FCE0-EDA5-0D8A-7098-CD49C97C1533}"/>
              </a:ext>
            </a:extLst>
          </p:cNvPr>
          <p:cNvSpPr>
            <a:spLocks noGrp="1"/>
          </p:cNvSpPr>
          <p:nvPr>
            <p:ph idx="1"/>
          </p:nvPr>
        </p:nvSpPr>
        <p:spPr>
          <a:xfrm>
            <a:off x="4143683" y="868680"/>
            <a:ext cx="7315200" cy="5120640"/>
          </a:xfrm>
        </p:spPr>
        <p:txBody>
          <a:bodyPr anchor="t"/>
          <a:lstStyle/>
          <a:p>
            <a:pPr marL="0" indent="0">
              <a:buNone/>
            </a:pPr>
            <a:r>
              <a:rPr lang="en-US" b="1" dirty="0"/>
              <a:t>Key Drivers of Profit</a:t>
            </a:r>
          </a:p>
          <a:p>
            <a:r>
              <a:rPr lang="en-US" sz="1800" dirty="0"/>
              <a:t>Sales Volume (units sold)</a:t>
            </a:r>
          </a:p>
          <a:p>
            <a:r>
              <a:rPr lang="en-US" sz="1800" dirty="0"/>
              <a:t>Product Mix (high-margin items)</a:t>
            </a:r>
          </a:p>
          <a:p>
            <a:r>
              <a:rPr lang="en-US" sz="1800" dirty="0"/>
              <a:t>Logistic Efficiency (cost per mile)</a:t>
            </a:r>
          </a:p>
          <a:p>
            <a:r>
              <a:rPr lang="en-US" sz="1800" dirty="0"/>
              <a:t>Geographic Optimization (delivery savings)</a:t>
            </a:r>
            <a:endParaRPr lang="en-US" dirty="0"/>
          </a:p>
        </p:txBody>
      </p:sp>
      <p:sp>
        <p:nvSpPr>
          <p:cNvPr id="4" name="Text Placeholder 3">
            <a:extLst>
              <a:ext uri="{FF2B5EF4-FFF2-40B4-BE49-F238E27FC236}">
                <a16:creationId xmlns:a16="http://schemas.microsoft.com/office/drawing/2014/main" id="{2F523D5F-83CE-4CE3-BFDA-3C04927C34E9}"/>
              </a:ext>
            </a:extLst>
          </p:cNvPr>
          <p:cNvSpPr>
            <a:spLocks noGrp="1"/>
          </p:cNvSpPr>
          <p:nvPr>
            <p:ph type="body" sz="half" idx="2"/>
          </p:nvPr>
        </p:nvSpPr>
        <p:spPr/>
        <p:txBody>
          <a:bodyPr/>
          <a:lstStyle/>
          <a:p>
            <a:r>
              <a:rPr lang="en-US" dirty="0"/>
              <a:t>Predictive Modeling approach</a:t>
            </a:r>
          </a:p>
        </p:txBody>
      </p:sp>
      <p:pic>
        <p:nvPicPr>
          <p:cNvPr id="5" name="Picture 4">
            <a:extLst>
              <a:ext uri="{FF2B5EF4-FFF2-40B4-BE49-F238E27FC236}">
                <a16:creationId xmlns:a16="http://schemas.microsoft.com/office/drawing/2014/main" id="{053A0984-0CE7-1D00-DCAB-471BDE1EC0D2}"/>
              </a:ext>
            </a:extLst>
          </p:cNvPr>
          <p:cNvPicPr>
            <a:picLocks noChangeAspect="1"/>
          </p:cNvPicPr>
          <p:nvPr/>
        </p:nvPicPr>
        <p:blipFill>
          <a:blip r:embed="rId2"/>
          <a:stretch>
            <a:fillRect/>
          </a:stretch>
        </p:blipFill>
        <p:spPr>
          <a:xfrm>
            <a:off x="3679440" y="3162921"/>
            <a:ext cx="6121400" cy="2984500"/>
          </a:xfrm>
          <a:prstGeom prst="rect">
            <a:avLst/>
          </a:prstGeom>
        </p:spPr>
      </p:pic>
    </p:spTree>
    <p:extLst>
      <p:ext uri="{BB962C8B-B14F-4D97-AF65-F5344CB8AC3E}">
        <p14:creationId xmlns:p14="http://schemas.microsoft.com/office/powerpoint/2010/main" val="151530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6C33-0BE8-852E-6CF6-C041D81D20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0F41CB-5324-C86B-B95B-AE7029D1F281}"/>
              </a:ext>
            </a:extLst>
          </p:cNvPr>
          <p:cNvSpPr>
            <a:spLocks noGrp="1"/>
          </p:cNvSpPr>
          <p:nvPr>
            <p:ph type="title"/>
          </p:nvPr>
        </p:nvSpPr>
        <p:spPr/>
        <p:txBody>
          <a:bodyPr/>
          <a:lstStyle/>
          <a:p>
            <a:r>
              <a:rPr lang="en-US" dirty="0"/>
              <a:t>Actionable </a:t>
            </a:r>
            <a:r>
              <a:rPr lang="en-US" sz="2400" dirty="0"/>
              <a:t>Recommendations</a:t>
            </a:r>
            <a:endParaRPr lang="en-US" dirty="0"/>
          </a:p>
        </p:txBody>
      </p:sp>
      <p:sp>
        <p:nvSpPr>
          <p:cNvPr id="3" name="Content Placeholder 2">
            <a:extLst>
              <a:ext uri="{FF2B5EF4-FFF2-40B4-BE49-F238E27FC236}">
                <a16:creationId xmlns:a16="http://schemas.microsoft.com/office/drawing/2014/main" id="{0F6C09F9-EEA4-8071-3118-20CF532FFA90}"/>
              </a:ext>
            </a:extLst>
          </p:cNvPr>
          <p:cNvSpPr>
            <a:spLocks noGrp="1"/>
          </p:cNvSpPr>
          <p:nvPr>
            <p:ph idx="1"/>
          </p:nvPr>
        </p:nvSpPr>
        <p:spPr/>
        <p:txBody>
          <a:bodyPr anchor="t"/>
          <a:lstStyle/>
          <a:p>
            <a:pPr marL="457200" indent="-457200">
              <a:buFont typeface="+mj-lt"/>
              <a:buAutoNum type="arabicPeriod"/>
            </a:pPr>
            <a:r>
              <a:rPr lang="en-US" b="1" dirty="0"/>
              <a:t>Implement “Ship from Nearest” Policy </a:t>
            </a:r>
          </a:p>
          <a:p>
            <a:r>
              <a:rPr lang="en-US" sz="1800" dirty="0"/>
              <a:t>Make shipping from the geographically nearest factory the default standard for all future orders.</a:t>
            </a:r>
          </a:p>
          <a:p>
            <a:r>
              <a:rPr lang="en-US" sz="1800" dirty="0"/>
              <a:t>Only 32% of orders ship from nearest factory</a:t>
            </a:r>
          </a:p>
          <a:p>
            <a:endParaRPr lang="en-US" sz="1800" dirty="0"/>
          </a:p>
          <a:p>
            <a:pPr marL="0" indent="0">
              <a:buNone/>
            </a:pPr>
            <a:endParaRPr lang="en-US" sz="1800" dirty="0"/>
          </a:p>
          <a:p>
            <a:pPr marL="0" indent="0">
              <a:buNone/>
            </a:pPr>
            <a:endParaRPr lang="en-US" b="1" dirty="0"/>
          </a:p>
          <a:p>
            <a:pPr marL="0" indent="0">
              <a:buNone/>
            </a:pPr>
            <a:endParaRPr lang="en-US" dirty="0"/>
          </a:p>
        </p:txBody>
      </p:sp>
      <p:sp>
        <p:nvSpPr>
          <p:cNvPr id="7" name="Text Placeholder 3">
            <a:extLst>
              <a:ext uri="{FF2B5EF4-FFF2-40B4-BE49-F238E27FC236}">
                <a16:creationId xmlns:a16="http://schemas.microsoft.com/office/drawing/2014/main" id="{93044755-AC12-6B55-0941-713AEA994909}"/>
              </a:ext>
            </a:extLst>
          </p:cNvPr>
          <p:cNvSpPr>
            <a:spLocks noGrp="1"/>
          </p:cNvSpPr>
          <p:nvPr>
            <p:ph type="body" sz="half" idx="2"/>
          </p:nvPr>
        </p:nvSpPr>
        <p:spPr>
          <a:xfrm>
            <a:off x="256032" y="3494176"/>
            <a:ext cx="2834640" cy="2321990"/>
          </a:xfrm>
        </p:spPr>
        <p:txBody>
          <a:bodyPr/>
          <a:lstStyle/>
          <a:p>
            <a:r>
              <a:rPr lang="en-US" dirty="0"/>
              <a:t>The Path to $88K in New Profit</a:t>
            </a:r>
          </a:p>
        </p:txBody>
      </p:sp>
      <p:pic>
        <p:nvPicPr>
          <p:cNvPr id="13" name="Picture 12">
            <a:hlinkClick r:id="" action="ppaction://hlinkshowjump?jump=nextslide"/>
            <a:extLst>
              <a:ext uri="{FF2B5EF4-FFF2-40B4-BE49-F238E27FC236}">
                <a16:creationId xmlns:a16="http://schemas.microsoft.com/office/drawing/2014/main" id="{377768E1-8F60-6B8C-BDFB-FC4FDD3F1F5C}"/>
              </a:ext>
            </a:extLst>
          </p:cNvPr>
          <p:cNvPicPr>
            <a:picLocks noChangeAspect="1"/>
          </p:cNvPicPr>
          <p:nvPr/>
        </p:nvPicPr>
        <p:blipFill>
          <a:blip r:embed="rId2"/>
          <a:stretch>
            <a:fillRect/>
          </a:stretch>
        </p:blipFill>
        <p:spPr>
          <a:xfrm>
            <a:off x="4066880" y="2413592"/>
            <a:ext cx="6934832" cy="3677898"/>
          </a:xfrm>
          <a:prstGeom prst="rect">
            <a:avLst/>
          </a:prstGeom>
        </p:spPr>
      </p:pic>
    </p:spTree>
    <p:extLst>
      <p:ext uri="{BB962C8B-B14F-4D97-AF65-F5344CB8AC3E}">
        <p14:creationId xmlns:p14="http://schemas.microsoft.com/office/powerpoint/2010/main" val="1137831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53FD-00E0-A7FA-9928-A43BA497B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78F7BF-2CA0-3A64-AA66-EB6D155A06D4}"/>
              </a:ext>
            </a:extLst>
          </p:cNvPr>
          <p:cNvSpPr>
            <a:spLocks noGrp="1"/>
          </p:cNvSpPr>
          <p:nvPr>
            <p:ph type="title"/>
          </p:nvPr>
        </p:nvSpPr>
        <p:spPr/>
        <p:txBody>
          <a:bodyPr/>
          <a:lstStyle/>
          <a:p>
            <a:r>
              <a:rPr lang="en-US" dirty="0"/>
              <a:t>Actionable </a:t>
            </a:r>
            <a:r>
              <a:rPr lang="en-US" sz="2400" dirty="0"/>
              <a:t>Recommendations</a:t>
            </a:r>
            <a:endParaRPr lang="en-US" dirty="0"/>
          </a:p>
        </p:txBody>
      </p:sp>
      <p:sp>
        <p:nvSpPr>
          <p:cNvPr id="3" name="Content Placeholder 2">
            <a:extLst>
              <a:ext uri="{FF2B5EF4-FFF2-40B4-BE49-F238E27FC236}">
                <a16:creationId xmlns:a16="http://schemas.microsoft.com/office/drawing/2014/main" id="{5E9491A5-540F-31AB-D07E-AE0549962636}"/>
              </a:ext>
            </a:extLst>
          </p:cNvPr>
          <p:cNvSpPr>
            <a:spLocks noGrp="1"/>
          </p:cNvSpPr>
          <p:nvPr>
            <p:ph idx="1"/>
          </p:nvPr>
        </p:nvSpPr>
        <p:spPr/>
        <p:txBody>
          <a:bodyPr anchor="t"/>
          <a:lstStyle/>
          <a:p>
            <a:pPr marL="457200" indent="-457200">
              <a:buFont typeface="+mj-lt"/>
              <a:buAutoNum type="arabicPeriod" startAt="2"/>
            </a:pPr>
            <a:r>
              <a:rPr lang="en-US" sz="1800" b="1" dirty="0"/>
              <a:t>Optimize Routes</a:t>
            </a:r>
          </a:p>
          <a:p>
            <a:r>
              <a:rPr lang="en-US" sz="1800" dirty="0"/>
              <a:t>Re-route the 5,850 inefficient orders, focusing first on re-assigning shipments between </a:t>
            </a:r>
            <a:r>
              <a:rPr lang="en-US" sz="1800" b="1" dirty="0"/>
              <a:t>Lot’s O Nuts and Wicked Choccy’s </a:t>
            </a:r>
            <a:r>
              <a:rPr lang="en-US" sz="1800" dirty="0"/>
              <a:t>to capture over $29,574 in profit uplift</a:t>
            </a:r>
          </a:p>
          <a:p>
            <a:r>
              <a:rPr lang="en-US" sz="1800" dirty="0"/>
              <a:t>Implement the factory re-routing changes during the Q3 low demand period  to minimize business disruption</a:t>
            </a:r>
          </a:p>
          <a:p>
            <a:pPr marL="0" indent="0">
              <a:buNone/>
            </a:pPr>
            <a:endParaRPr lang="en-US" sz="1800" dirty="0"/>
          </a:p>
          <a:p>
            <a:pPr marL="0" indent="0">
              <a:buNone/>
            </a:pPr>
            <a:endParaRPr lang="en-US" b="1" dirty="0"/>
          </a:p>
          <a:p>
            <a:pPr marL="0" indent="0">
              <a:buNone/>
            </a:pPr>
            <a:endParaRPr lang="en-US" dirty="0"/>
          </a:p>
        </p:txBody>
      </p:sp>
      <p:sp>
        <p:nvSpPr>
          <p:cNvPr id="7" name="Text Placeholder 3">
            <a:extLst>
              <a:ext uri="{FF2B5EF4-FFF2-40B4-BE49-F238E27FC236}">
                <a16:creationId xmlns:a16="http://schemas.microsoft.com/office/drawing/2014/main" id="{36B7B041-953E-8607-5D26-11FF6CFAFAE9}"/>
              </a:ext>
            </a:extLst>
          </p:cNvPr>
          <p:cNvSpPr>
            <a:spLocks noGrp="1"/>
          </p:cNvSpPr>
          <p:nvPr>
            <p:ph type="body" sz="half" idx="2"/>
          </p:nvPr>
        </p:nvSpPr>
        <p:spPr>
          <a:xfrm>
            <a:off x="256032" y="3494176"/>
            <a:ext cx="2834640" cy="2321990"/>
          </a:xfrm>
        </p:spPr>
        <p:txBody>
          <a:bodyPr/>
          <a:lstStyle/>
          <a:p>
            <a:r>
              <a:rPr lang="en-US" dirty="0"/>
              <a:t>The Path to $88K in New Profit</a:t>
            </a:r>
          </a:p>
        </p:txBody>
      </p:sp>
      <p:pic>
        <p:nvPicPr>
          <p:cNvPr id="10" name="Picture 9">
            <a:extLst>
              <a:ext uri="{FF2B5EF4-FFF2-40B4-BE49-F238E27FC236}">
                <a16:creationId xmlns:a16="http://schemas.microsoft.com/office/drawing/2014/main" id="{FB69F55C-5553-FB27-1834-5D106654ADCA}"/>
              </a:ext>
            </a:extLst>
          </p:cNvPr>
          <p:cNvPicPr>
            <a:picLocks noChangeAspect="1"/>
          </p:cNvPicPr>
          <p:nvPr/>
        </p:nvPicPr>
        <p:blipFill>
          <a:blip r:embed="rId2"/>
          <a:stretch>
            <a:fillRect/>
          </a:stretch>
        </p:blipFill>
        <p:spPr>
          <a:xfrm>
            <a:off x="4258486" y="2803300"/>
            <a:ext cx="5193860" cy="3344160"/>
          </a:xfrm>
          <a:prstGeom prst="rect">
            <a:avLst/>
          </a:prstGeom>
        </p:spPr>
      </p:pic>
    </p:spTree>
    <p:extLst>
      <p:ext uri="{BB962C8B-B14F-4D97-AF65-F5344CB8AC3E}">
        <p14:creationId xmlns:p14="http://schemas.microsoft.com/office/powerpoint/2010/main" val="1754956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3C6E9-3725-093D-6D01-449780423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1BD74B-51B0-1396-B4C3-B28CD6170181}"/>
              </a:ext>
            </a:extLst>
          </p:cNvPr>
          <p:cNvSpPr>
            <a:spLocks noGrp="1"/>
          </p:cNvSpPr>
          <p:nvPr>
            <p:ph type="title"/>
          </p:nvPr>
        </p:nvSpPr>
        <p:spPr/>
        <p:txBody>
          <a:bodyPr/>
          <a:lstStyle/>
          <a:p>
            <a:r>
              <a:rPr lang="en-US" dirty="0"/>
              <a:t>Actionable </a:t>
            </a:r>
            <a:r>
              <a:rPr lang="en-US" sz="2400" dirty="0"/>
              <a:t>Recommendations</a:t>
            </a:r>
            <a:endParaRPr lang="en-US" dirty="0"/>
          </a:p>
        </p:txBody>
      </p:sp>
      <p:sp>
        <p:nvSpPr>
          <p:cNvPr id="3" name="Content Placeholder 2">
            <a:extLst>
              <a:ext uri="{FF2B5EF4-FFF2-40B4-BE49-F238E27FC236}">
                <a16:creationId xmlns:a16="http://schemas.microsoft.com/office/drawing/2014/main" id="{812207E2-5B88-2DB8-62F6-3B17D48C2157}"/>
              </a:ext>
            </a:extLst>
          </p:cNvPr>
          <p:cNvSpPr>
            <a:spLocks noGrp="1"/>
          </p:cNvSpPr>
          <p:nvPr>
            <p:ph idx="1"/>
          </p:nvPr>
        </p:nvSpPr>
        <p:spPr>
          <a:xfrm>
            <a:off x="3867911" y="868680"/>
            <a:ext cx="7772399" cy="5120640"/>
          </a:xfrm>
        </p:spPr>
        <p:txBody>
          <a:bodyPr anchor="t"/>
          <a:lstStyle/>
          <a:p>
            <a:pPr marL="457200" indent="-457200">
              <a:buFont typeface="+mj-lt"/>
              <a:buAutoNum type="arabicPeriod" startAt="3"/>
            </a:pPr>
            <a:r>
              <a:rPr lang="en-US" b="1" dirty="0"/>
              <a:t>Focus on High-Impact States</a:t>
            </a:r>
          </a:p>
          <a:p>
            <a:r>
              <a:rPr lang="en-US" sz="1800" dirty="0"/>
              <a:t>Prioritize </a:t>
            </a:r>
            <a:r>
              <a:rPr lang="en-US" sz="1800" b="1" dirty="0"/>
              <a:t>California, New York and Texas </a:t>
            </a:r>
            <a:r>
              <a:rPr lang="en-US" sz="1800" dirty="0"/>
              <a:t>where route optimization potential are highest</a:t>
            </a:r>
          </a:p>
          <a:p>
            <a:pPr marL="0" indent="0">
              <a:buNone/>
            </a:pPr>
            <a:endParaRPr lang="en-US" dirty="0"/>
          </a:p>
        </p:txBody>
      </p:sp>
      <p:sp>
        <p:nvSpPr>
          <p:cNvPr id="4" name="Text Placeholder 3">
            <a:extLst>
              <a:ext uri="{FF2B5EF4-FFF2-40B4-BE49-F238E27FC236}">
                <a16:creationId xmlns:a16="http://schemas.microsoft.com/office/drawing/2014/main" id="{D9C1FAA8-6419-2B94-5336-16EB80687E31}"/>
              </a:ext>
            </a:extLst>
          </p:cNvPr>
          <p:cNvSpPr>
            <a:spLocks noGrp="1"/>
          </p:cNvSpPr>
          <p:nvPr>
            <p:ph type="body" sz="half" idx="2"/>
          </p:nvPr>
        </p:nvSpPr>
        <p:spPr/>
        <p:txBody>
          <a:bodyPr/>
          <a:lstStyle/>
          <a:p>
            <a:r>
              <a:rPr lang="en-US" dirty="0"/>
              <a:t>The Path to $88K in New Profit</a:t>
            </a:r>
          </a:p>
        </p:txBody>
      </p:sp>
      <p:pic>
        <p:nvPicPr>
          <p:cNvPr id="6" name="Picture 5" descr="A screenshot of a data&#10;&#10;AI-generated content may be incorrect.">
            <a:extLst>
              <a:ext uri="{FF2B5EF4-FFF2-40B4-BE49-F238E27FC236}">
                <a16:creationId xmlns:a16="http://schemas.microsoft.com/office/drawing/2014/main" id="{3FF27D0B-8D32-169C-8749-3A5D33C7C7C8}"/>
              </a:ext>
            </a:extLst>
          </p:cNvPr>
          <p:cNvPicPr>
            <a:picLocks noChangeAspect="1"/>
          </p:cNvPicPr>
          <p:nvPr/>
        </p:nvPicPr>
        <p:blipFill>
          <a:blip r:embed="rId2"/>
          <a:stretch>
            <a:fillRect/>
          </a:stretch>
        </p:blipFill>
        <p:spPr>
          <a:xfrm>
            <a:off x="3867912" y="2212303"/>
            <a:ext cx="7772400" cy="2164170"/>
          </a:xfrm>
          <a:prstGeom prst="rect">
            <a:avLst/>
          </a:prstGeom>
        </p:spPr>
      </p:pic>
    </p:spTree>
    <p:extLst>
      <p:ext uri="{BB962C8B-B14F-4D97-AF65-F5344CB8AC3E}">
        <p14:creationId xmlns:p14="http://schemas.microsoft.com/office/powerpoint/2010/main" val="2615561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F910-D936-0901-D468-DA65BA5AF8CE}"/>
              </a:ext>
            </a:extLst>
          </p:cNvPr>
          <p:cNvSpPr>
            <a:spLocks noGrp="1"/>
          </p:cNvSpPr>
          <p:nvPr>
            <p:ph type="title"/>
          </p:nvPr>
        </p:nvSpPr>
        <p:spPr/>
        <p:txBody>
          <a:bodyPr/>
          <a:lstStyle/>
          <a:p>
            <a:r>
              <a:rPr lang="en-US" dirty="0"/>
              <a:t>Actionable </a:t>
            </a:r>
            <a:r>
              <a:rPr lang="en-US" sz="2400" dirty="0"/>
              <a:t>Recommendations</a:t>
            </a:r>
            <a:endParaRPr lang="en-US" dirty="0"/>
          </a:p>
        </p:txBody>
      </p:sp>
      <p:sp>
        <p:nvSpPr>
          <p:cNvPr id="3" name="Content Placeholder 2">
            <a:extLst>
              <a:ext uri="{FF2B5EF4-FFF2-40B4-BE49-F238E27FC236}">
                <a16:creationId xmlns:a16="http://schemas.microsoft.com/office/drawing/2014/main" id="{161ACB08-EE02-A4FD-CBC6-1993F7614969}"/>
              </a:ext>
            </a:extLst>
          </p:cNvPr>
          <p:cNvSpPr>
            <a:spLocks noGrp="1"/>
          </p:cNvSpPr>
          <p:nvPr>
            <p:ph idx="1"/>
          </p:nvPr>
        </p:nvSpPr>
        <p:spPr/>
        <p:txBody>
          <a:bodyPr anchor="t"/>
          <a:lstStyle/>
          <a:p>
            <a:pPr marL="457200" indent="-457200">
              <a:buFont typeface="+mj-lt"/>
              <a:buAutoNum type="arabicPeriod" startAt="4"/>
            </a:pPr>
            <a:r>
              <a:rPr lang="en-US" b="1" dirty="0"/>
              <a:t>Align inventory and marketing with seasonal demand cycles </a:t>
            </a:r>
          </a:p>
          <a:p>
            <a:r>
              <a:rPr lang="en-US" sz="1800" b="1" dirty="0"/>
              <a:t>Dominate Sprin</a:t>
            </a:r>
            <a:r>
              <a:rPr lang="en-US" sz="1800" dirty="0"/>
              <a:t>g: Ramp up production in anticipation of the demand surge (Mar-May) and launch major campaigns to capture Easter and Mother’s Day gifting. </a:t>
            </a:r>
          </a:p>
          <a:p>
            <a:r>
              <a:rPr lang="en-US" sz="1800" b="1" dirty="0"/>
              <a:t>Manage Summe</a:t>
            </a:r>
            <a:r>
              <a:rPr lang="en-US" sz="1800" dirty="0"/>
              <a:t>r: the summer lull efficiently (Jul-Aug) by optimizing costs with lean inventory</a:t>
            </a:r>
          </a:p>
          <a:p>
            <a:r>
              <a:rPr lang="en-US" sz="1800" b="1" dirty="0"/>
              <a:t>Win the Holidays: </a:t>
            </a:r>
            <a:r>
              <a:rPr lang="en-US" sz="1800" dirty="0"/>
              <a:t>Develop a new Q4 playbook to capture market share during Halloween and Christmas season and reverse underperformance</a:t>
            </a:r>
          </a:p>
        </p:txBody>
      </p:sp>
      <p:sp>
        <p:nvSpPr>
          <p:cNvPr id="4" name="Text Placeholder 3">
            <a:extLst>
              <a:ext uri="{FF2B5EF4-FFF2-40B4-BE49-F238E27FC236}">
                <a16:creationId xmlns:a16="http://schemas.microsoft.com/office/drawing/2014/main" id="{61B6B815-D8BE-1316-E666-99DCBFB45674}"/>
              </a:ext>
            </a:extLst>
          </p:cNvPr>
          <p:cNvSpPr>
            <a:spLocks noGrp="1"/>
          </p:cNvSpPr>
          <p:nvPr>
            <p:ph type="body" sz="half" idx="2"/>
          </p:nvPr>
        </p:nvSpPr>
        <p:spPr/>
        <p:txBody>
          <a:bodyPr/>
          <a:lstStyle/>
          <a:p>
            <a:r>
              <a:rPr lang="en-US" dirty="0"/>
              <a:t>The Path to $88K in New Profit</a:t>
            </a:r>
          </a:p>
        </p:txBody>
      </p:sp>
      <p:grpSp>
        <p:nvGrpSpPr>
          <p:cNvPr id="7" name="Group 6">
            <a:extLst>
              <a:ext uri="{FF2B5EF4-FFF2-40B4-BE49-F238E27FC236}">
                <a16:creationId xmlns:a16="http://schemas.microsoft.com/office/drawing/2014/main" id="{3917E36E-6FB8-7633-82CC-7061D040E77F}"/>
              </a:ext>
            </a:extLst>
          </p:cNvPr>
          <p:cNvGrpSpPr/>
          <p:nvPr/>
        </p:nvGrpSpPr>
        <p:grpSpPr>
          <a:xfrm>
            <a:off x="4020312" y="3667330"/>
            <a:ext cx="7012169" cy="2395084"/>
            <a:chOff x="4020312" y="3667330"/>
            <a:chExt cx="7012169" cy="2395084"/>
          </a:xfrm>
        </p:grpSpPr>
        <p:pic>
          <p:nvPicPr>
            <p:cNvPr id="5" name="Picture 4">
              <a:extLst>
                <a:ext uri="{FF2B5EF4-FFF2-40B4-BE49-F238E27FC236}">
                  <a16:creationId xmlns:a16="http://schemas.microsoft.com/office/drawing/2014/main" id="{199C2C0F-63E7-8D0A-04FC-577C17908636}"/>
                </a:ext>
              </a:extLst>
            </p:cNvPr>
            <p:cNvPicPr>
              <a:picLocks noChangeAspect="1"/>
            </p:cNvPicPr>
            <p:nvPr/>
          </p:nvPicPr>
          <p:blipFill>
            <a:blip r:embed="rId2"/>
            <a:srcRect t="24929" b="25522"/>
            <a:stretch>
              <a:fillRect/>
            </a:stretch>
          </p:blipFill>
          <p:spPr>
            <a:xfrm>
              <a:off x="4020312" y="3667330"/>
              <a:ext cx="7010400" cy="2321990"/>
            </a:xfrm>
            <a:prstGeom prst="rect">
              <a:avLst/>
            </a:prstGeom>
          </p:spPr>
        </p:pic>
        <p:pic>
          <p:nvPicPr>
            <p:cNvPr id="6" name="Picture 5">
              <a:extLst>
                <a:ext uri="{FF2B5EF4-FFF2-40B4-BE49-F238E27FC236}">
                  <a16:creationId xmlns:a16="http://schemas.microsoft.com/office/drawing/2014/main" id="{411EE91E-3634-6F34-B127-0AF35A9EC431}"/>
                </a:ext>
              </a:extLst>
            </p:cNvPr>
            <p:cNvPicPr>
              <a:picLocks noChangeAspect="1"/>
            </p:cNvPicPr>
            <p:nvPr/>
          </p:nvPicPr>
          <p:blipFill>
            <a:blip r:embed="rId2"/>
            <a:srcRect t="95944"/>
            <a:stretch>
              <a:fillRect/>
            </a:stretch>
          </p:blipFill>
          <p:spPr>
            <a:xfrm>
              <a:off x="4022081" y="5872357"/>
              <a:ext cx="7010400" cy="190057"/>
            </a:xfrm>
            <a:prstGeom prst="rect">
              <a:avLst/>
            </a:prstGeom>
          </p:spPr>
        </p:pic>
      </p:grpSp>
    </p:spTree>
    <p:extLst>
      <p:ext uri="{BB962C8B-B14F-4D97-AF65-F5344CB8AC3E}">
        <p14:creationId xmlns:p14="http://schemas.microsoft.com/office/powerpoint/2010/main" val="1737012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13E38-28EE-E9CF-B02B-8F49DB4D9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CEED1-C400-6475-A706-A720F6EB06EB}"/>
              </a:ext>
            </a:extLst>
          </p:cNvPr>
          <p:cNvSpPr>
            <a:spLocks noGrp="1"/>
          </p:cNvSpPr>
          <p:nvPr>
            <p:ph type="title"/>
          </p:nvPr>
        </p:nvSpPr>
        <p:spPr/>
        <p:txBody>
          <a:bodyPr/>
          <a:lstStyle/>
          <a:p>
            <a:r>
              <a:rPr lang="en-US" dirty="0"/>
              <a:t>Actionable </a:t>
            </a:r>
            <a:r>
              <a:rPr lang="en-US" sz="2400" dirty="0"/>
              <a:t>Recommendations</a:t>
            </a:r>
            <a:endParaRPr lang="en-US" dirty="0"/>
          </a:p>
        </p:txBody>
      </p:sp>
      <p:sp>
        <p:nvSpPr>
          <p:cNvPr id="3" name="Content Placeholder 2">
            <a:extLst>
              <a:ext uri="{FF2B5EF4-FFF2-40B4-BE49-F238E27FC236}">
                <a16:creationId xmlns:a16="http://schemas.microsoft.com/office/drawing/2014/main" id="{918F7D18-510A-3E67-89A9-65540F88979B}"/>
              </a:ext>
            </a:extLst>
          </p:cNvPr>
          <p:cNvSpPr>
            <a:spLocks noGrp="1"/>
          </p:cNvSpPr>
          <p:nvPr>
            <p:ph idx="1"/>
          </p:nvPr>
        </p:nvSpPr>
        <p:spPr/>
        <p:txBody>
          <a:bodyPr anchor="t"/>
          <a:lstStyle/>
          <a:p>
            <a:pPr marL="457200" indent="-457200">
              <a:buFont typeface="+mj-lt"/>
              <a:buAutoNum type="arabicPeriod" startAt="5"/>
            </a:pPr>
            <a:r>
              <a:rPr lang="en-US" b="1" dirty="0"/>
              <a:t>Review Operations &amp; Product Mix</a:t>
            </a:r>
          </a:p>
          <a:p>
            <a:r>
              <a:rPr lang="en-US" dirty="0"/>
              <a:t>Launch an operational review of the Sugar Shack and The Other Factory to diagnose their underperformance</a:t>
            </a:r>
          </a:p>
          <a:p>
            <a:r>
              <a:rPr lang="en-US" dirty="0"/>
              <a:t>Strategically promote high-margin products like </a:t>
            </a:r>
            <a:r>
              <a:rPr lang="en-US" dirty="0" err="1"/>
              <a:t>Lickable</a:t>
            </a:r>
            <a:r>
              <a:rPr lang="en-US" dirty="0"/>
              <a:t> Wallpaper and Everlasting Gobstopper while defending Wonka Bar business</a:t>
            </a:r>
          </a:p>
          <a:p>
            <a:pPr marL="0" indent="0">
              <a:buNone/>
            </a:pPr>
            <a:endParaRPr lang="en-US" dirty="0"/>
          </a:p>
        </p:txBody>
      </p:sp>
      <p:sp>
        <p:nvSpPr>
          <p:cNvPr id="4" name="Text Placeholder 3">
            <a:extLst>
              <a:ext uri="{FF2B5EF4-FFF2-40B4-BE49-F238E27FC236}">
                <a16:creationId xmlns:a16="http://schemas.microsoft.com/office/drawing/2014/main" id="{07F63ED8-1AFC-18A1-21BF-5C62048BCF7E}"/>
              </a:ext>
            </a:extLst>
          </p:cNvPr>
          <p:cNvSpPr>
            <a:spLocks noGrp="1"/>
          </p:cNvSpPr>
          <p:nvPr>
            <p:ph type="body" sz="half" idx="2"/>
          </p:nvPr>
        </p:nvSpPr>
        <p:spPr/>
        <p:txBody>
          <a:bodyPr/>
          <a:lstStyle/>
          <a:p>
            <a:r>
              <a:rPr lang="en-US" dirty="0"/>
              <a:t>The Path to $88K in New Profit</a:t>
            </a:r>
          </a:p>
        </p:txBody>
      </p:sp>
      <p:grpSp>
        <p:nvGrpSpPr>
          <p:cNvPr id="5" name="Group 4">
            <a:extLst>
              <a:ext uri="{FF2B5EF4-FFF2-40B4-BE49-F238E27FC236}">
                <a16:creationId xmlns:a16="http://schemas.microsoft.com/office/drawing/2014/main" id="{40739213-76BB-38FE-4DFE-7085C3F24746}"/>
              </a:ext>
            </a:extLst>
          </p:cNvPr>
          <p:cNvGrpSpPr/>
          <p:nvPr/>
        </p:nvGrpSpPr>
        <p:grpSpPr>
          <a:xfrm>
            <a:off x="7963787" y="3710147"/>
            <a:ext cx="2977115" cy="2002965"/>
            <a:chOff x="-3717" y="-2"/>
            <a:chExt cx="12191999" cy="6858002"/>
          </a:xfrm>
        </p:grpSpPr>
        <p:pic>
          <p:nvPicPr>
            <p:cNvPr id="6" name="Picture 6" descr="Willy Wonka Fudgemallow Labels Wonka Candy Wrapper Willy Wonka Birthday  Party Favors Printable Digital PDF Template File Retro Orange/pink - Etsy">
              <a:extLst>
                <a:ext uri="{FF2B5EF4-FFF2-40B4-BE49-F238E27FC236}">
                  <a16:creationId xmlns:a16="http://schemas.microsoft.com/office/drawing/2014/main" id="{71FC017F-5F9D-4F51-F2AB-FB0259DE06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76" r="2" b="10624"/>
            <a:stretch>
              <a:fillRect/>
            </a:stretch>
          </p:blipFill>
          <p:spPr bwMode="auto">
            <a:xfrm>
              <a:off x="2296" y="10"/>
              <a:ext cx="7395866" cy="44708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etition Bring back Willy Wonka Bar, Milk Chocolate with ...">
              <a:extLst>
                <a:ext uri="{FF2B5EF4-FFF2-40B4-BE49-F238E27FC236}">
                  <a16:creationId xmlns:a16="http://schemas.microsoft.com/office/drawing/2014/main" id="{1BBD1811-6A68-A078-8158-A794AB8A87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4256"/>
            <a:stretch>
              <a:fillRect/>
            </a:stretch>
          </p:blipFill>
          <p:spPr bwMode="auto">
            <a:xfrm>
              <a:off x="7499230" y="-2"/>
              <a:ext cx="4689052" cy="2228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onka Triple Dazzle Caramel Chocolate Bar Charlie and the ...">
              <a:extLst>
                <a:ext uri="{FF2B5EF4-FFF2-40B4-BE49-F238E27FC236}">
                  <a16:creationId xmlns:a16="http://schemas.microsoft.com/office/drawing/2014/main" id="{6F0AE985-4CAF-C21A-0C9E-7F702A86A6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397" r="-3" b="26045"/>
            <a:stretch>
              <a:fillRect/>
            </a:stretch>
          </p:blipFill>
          <p:spPr bwMode="auto">
            <a:xfrm>
              <a:off x="7499338" y="2324139"/>
              <a:ext cx="4682932" cy="21333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rlie and the Chocolate Factory (2005) - Original &quot;Nutty Crunch Surprise&quot;  Wonka Bar - HeroProp.com">
              <a:extLst>
                <a:ext uri="{FF2B5EF4-FFF2-40B4-BE49-F238E27FC236}">
                  <a16:creationId xmlns:a16="http://schemas.microsoft.com/office/drawing/2014/main" id="{9D0E8318-0CB6-1AF7-CF75-945CD79E4A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862" r="3" b="30366"/>
            <a:stretch>
              <a:fillRect/>
            </a:stretch>
          </p:blipFill>
          <p:spPr bwMode="auto">
            <a:xfrm>
              <a:off x="-3717" y="4566250"/>
              <a:ext cx="4627475" cy="2291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illy Wonka &amp; Chocolate Factory Prop Replica Scrumdiddlyumptious Bar">
              <a:extLst>
                <a:ext uri="{FF2B5EF4-FFF2-40B4-BE49-F238E27FC236}">
                  <a16:creationId xmlns:a16="http://schemas.microsoft.com/office/drawing/2014/main" id="{6044A1A5-F164-62FB-6439-EAEBEF4F9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6401" r="1" b="28766"/>
            <a:stretch>
              <a:fillRect/>
            </a:stretch>
          </p:blipFill>
          <p:spPr bwMode="auto">
            <a:xfrm>
              <a:off x="4713920" y="4566250"/>
              <a:ext cx="7462341" cy="2291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8817733E-1CC7-1D75-EE5E-2DCED4243274}"/>
              </a:ext>
            </a:extLst>
          </p:cNvPr>
          <p:cNvGrpSpPr/>
          <p:nvPr/>
        </p:nvGrpSpPr>
        <p:grpSpPr>
          <a:xfrm>
            <a:off x="4072270" y="3710148"/>
            <a:ext cx="3444949" cy="2106017"/>
            <a:chOff x="20" y="758952"/>
            <a:chExt cx="11654977" cy="5330952"/>
          </a:xfrm>
        </p:grpSpPr>
        <p:pic>
          <p:nvPicPr>
            <p:cNvPr id="12" name="Picture 8" descr="Gobstopper">
              <a:extLst>
                <a:ext uri="{FF2B5EF4-FFF2-40B4-BE49-F238E27FC236}">
                  <a16:creationId xmlns:a16="http://schemas.microsoft.com/office/drawing/2014/main" id="{D751194E-17A6-1A36-4F83-808940CA77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904"/>
            <a:stretch>
              <a:fillRect/>
            </a:stretch>
          </p:blipFill>
          <p:spPr bwMode="auto">
            <a:xfrm>
              <a:off x="20" y="758952"/>
              <a:ext cx="8047284" cy="5330952"/>
            </a:xfrm>
            <a:prstGeom prst="rect">
              <a:avLst/>
            </a:prstGeom>
            <a:solidFill>
              <a:srgbClr val="FFFFFF"/>
            </a:solidFill>
          </p:spPr>
        </p:pic>
        <p:pic>
          <p:nvPicPr>
            <p:cNvPr id="13" name="Picture 6" descr="Willy Wonka Lick Able Wallpaper Refrigerator Magnet | Desertcart INDIA">
              <a:extLst>
                <a:ext uri="{FF2B5EF4-FFF2-40B4-BE49-F238E27FC236}">
                  <a16:creationId xmlns:a16="http://schemas.microsoft.com/office/drawing/2014/main" id="{5112D580-0187-296F-2BB0-FCB7F5BF761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374" r="-3" b="-3"/>
            <a:stretch>
              <a:fillRect/>
            </a:stretch>
          </p:blipFill>
          <p:spPr bwMode="auto">
            <a:xfrm>
              <a:off x="8211407" y="758952"/>
              <a:ext cx="3443590" cy="5330952"/>
            </a:xfrm>
            <a:prstGeom prst="rect">
              <a:avLst/>
            </a:prstGeom>
            <a:solidFill>
              <a:srgbClr val="FFFFFF"/>
            </a:solidFill>
          </p:spPr>
        </p:pic>
      </p:grpSp>
    </p:spTree>
    <p:extLst>
      <p:ext uri="{BB962C8B-B14F-4D97-AF65-F5344CB8AC3E}">
        <p14:creationId xmlns:p14="http://schemas.microsoft.com/office/powerpoint/2010/main" val="4199030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6E5C-BDAC-2AB3-7A70-C7FE834395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AD7EB3-8673-51E5-50B7-BD98A2AE1A22}"/>
              </a:ext>
            </a:extLst>
          </p:cNvPr>
          <p:cNvSpPr>
            <a:spLocks noGrp="1"/>
          </p:cNvSpPr>
          <p:nvPr>
            <p:ph type="title"/>
          </p:nvPr>
        </p:nvSpPr>
        <p:spPr/>
        <p:txBody>
          <a:bodyPr/>
          <a:lstStyle/>
          <a:p>
            <a:r>
              <a:rPr lang="en-US" dirty="0"/>
              <a:t>Actionable </a:t>
            </a:r>
            <a:r>
              <a:rPr lang="en-US" sz="2400" dirty="0"/>
              <a:t>Recommendations</a:t>
            </a:r>
            <a:endParaRPr lang="en-US" dirty="0"/>
          </a:p>
        </p:txBody>
      </p:sp>
      <p:sp>
        <p:nvSpPr>
          <p:cNvPr id="3" name="Content Placeholder 2">
            <a:extLst>
              <a:ext uri="{FF2B5EF4-FFF2-40B4-BE49-F238E27FC236}">
                <a16:creationId xmlns:a16="http://schemas.microsoft.com/office/drawing/2014/main" id="{FFA23E5E-9636-3E9C-F5BB-203C12CC871C}"/>
              </a:ext>
            </a:extLst>
          </p:cNvPr>
          <p:cNvSpPr>
            <a:spLocks noGrp="1"/>
          </p:cNvSpPr>
          <p:nvPr>
            <p:ph idx="1"/>
          </p:nvPr>
        </p:nvSpPr>
        <p:spPr/>
        <p:txBody>
          <a:bodyPr anchor="t"/>
          <a:lstStyle/>
          <a:p>
            <a:pPr marL="457200" indent="-457200">
              <a:buFont typeface="+mj-lt"/>
              <a:buAutoNum type="arabicPeriod" startAt="6"/>
            </a:pPr>
            <a:r>
              <a:rPr lang="en-US" b="1" dirty="0"/>
              <a:t>Adopt the new Decision-Support tool  </a:t>
            </a:r>
          </a:p>
          <a:p>
            <a:r>
              <a:rPr lang="en-US" dirty="0"/>
              <a:t>Deploy the interactive ‘What-If’ analysis tool for real time routing optimization and profit forecasting</a:t>
            </a:r>
          </a:p>
          <a:p>
            <a:r>
              <a:rPr lang="en-US" dirty="0"/>
              <a:t>Turn supply chain into a competitive advantage</a:t>
            </a:r>
          </a:p>
          <a:p>
            <a:pPr marL="0" indent="0">
              <a:buNone/>
            </a:pPr>
            <a:endParaRPr lang="en-US" dirty="0"/>
          </a:p>
        </p:txBody>
      </p:sp>
      <p:sp>
        <p:nvSpPr>
          <p:cNvPr id="4" name="Text Placeholder 3">
            <a:extLst>
              <a:ext uri="{FF2B5EF4-FFF2-40B4-BE49-F238E27FC236}">
                <a16:creationId xmlns:a16="http://schemas.microsoft.com/office/drawing/2014/main" id="{341CF747-14DB-59ED-241D-C21BA121B4C9}"/>
              </a:ext>
            </a:extLst>
          </p:cNvPr>
          <p:cNvSpPr>
            <a:spLocks noGrp="1"/>
          </p:cNvSpPr>
          <p:nvPr>
            <p:ph type="body" sz="half" idx="2"/>
          </p:nvPr>
        </p:nvSpPr>
        <p:spPr/>
        <p:txBody>
          <a:bodyPr/>
          <a:lstStyle/>
          <a:p>
            <a:r>
              <a:rPr lang="en-US" dirty="0"/>
              <a:t>The Path to $88K in New Profit</a:t>
            </a:r>
          </a:p>
        </p:txBody>
      </p:sp>
      <p:pic>
        <p:nvPicPr>
          <p:cNvPr id="7" name="Picture 6" descr="A screenshot of a computer program&#10;&#10;AI-generated content may be incorrect.">
            <a:extLst>
              <a:ext uri="{FF2B5EF4-FFF2-40B4-BE49-F238E27FC236}">
                <a16:creationId xmlns:a16="http://schemas.microsoft.com/office/drawing/2014/main" id="{573F3321-C19D-E812-4C3D-D0C658AC54EE}"/>
              </a:ext>
            </a:extLst>
          </p:cNvPr>
          <p:cNvPicPr>
            <a:picLocks noChangeAspect="1"/>
          </p:cNvPicPr>
          <p:nvPr/>
        </p:nvPicPr>
        <p:blipFill>
          <a:blip r:embed="rId2"/>
          <a:stretch>
            <a:fillRect/>
          </a:stretch>
        </p:blipFill>
        <p:spPr>
          <a:xfrm>
            <a:off x="3992499" y="2664132"/>
            <a:ext cx="7190613" cy="3429186"/>
          </a:xfrm>
          <a:prstGeom prst="rect">
            <a:avLst/>
          </a:prstGeom>
        </p:spPr>
      </p:pic>
    </p:spTree>
    <p:extLst>
      <p:ext uri="{BB962C8B-B14F-4D97-AF65-F5344CB8AC3E}">
        <p14:creationId xmlns:p14="http://schemas.microsoft.com/office/powerpoint/2010/main" val="225310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710033-BC9C-A885-E66E-FDCBF390E96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AAF51F-DC5A-BB91-0824-FEAAD4F19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9431ABA8-5051-8989-24E3-3163619999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 name="Picture 2" descr="A person wearing black gloves&#10;&#10;AI-generated content may be incorrect.">
            <a:extLst>
              <a:ext uri="{FF2B5EF4-FFF2-40B4-BE49-F238E27FC236}">
                <a16:creationId xmlns:a16="http://schemas.microsoft.com/office/drawing/2014/main" id="{CAC28280-C20D-FF58-1663-0A17F71EF1DA}"/>
              </a:ext>
            </a:extLst>
          </p:cNvPr>
          <p:cNvPicPr>
            <a:picLocks noChangeAspect="1" noChangeArrowheads="1"/>
          </p:cNvPicPr>
          <p:nvPr/>
        </p:nvPicPr>
        <p:blipFill>
          <a:blip r:embed="rId3">
            <a:alphaModFix amt="60000"/>
            <a:extLst>
              <a:ext uri="{28A0092B-C50C-407E-A947-70E740481C1C}">
                <a14:useLocalDpi xmlns:a14="http://schemas.microsoft.com/office/drawing/2010/main" val="0"/>
              </a:ext>
            </a:extLst>
          </a:blip>
          <a:srcRect l="4898" r="4148"/>
          <a:stretch>
            <a:fillRect/>
          </a:stretch>
        </p:blipFill>
        <p:spPr bwMode="auto">
          <a:xfrm>
            <a:off x="180975" y="182880"/>
            <a:ext cx="11823637" cy="64997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FC7D3B5-DABE-E2F2-9F93-E33CD446FDB8}"/>
              </a:ext>
            </a:extLst>
          </p:cNvPr>
          <p:cNvSpPr txBox="1">
            <a:spLocks/>
          </p:cNvSpPr>
          <p:nvPr/>
        </p:nvSpPr>
        <p:spPr>
          <a:xfrm>
            <a:off x="927163" y="1615457"/>
            <a:ext cx="10165218" cy="28065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Aptos Display" panose="02110004020202020204"/>
                <a:ea typeface="+mj-ea"/>
                <a:cs typeface="+mj-cs"/>
              </a:rPr>
              <a:t>Business Intelligence Tool</a:t>
            </a:r>
            <a:endParaRPr kumimoji="0" lang="en-US" sz="4000" b="0" i="0" u="none" strike="noStrike" kern="1200" cap="none" spc="0" normalizeH="0" baseline="0" noProof="0" dirty="0">
              <a:ln>
                <a:noFill/>
              </a:ln>
              <a:solidFill>
                <a:srgbClr val="FFFFFF"/>
              </a:solidFill>
              <a:effectLst/>
              <a:uLnTx/>
              <a:uFillTx/>
              <a:latin typeface="Aptos Display" panose="02110004020202020204"/>
              <a:ea typeface="+mj-ea"/>
              <a:cs typeface="+mj-cs"/>
            </a:endParaRPr>
          </a:p>
        </p:txBody>
      </p:sp>
      <p:sp>
        <p:nvSpPr>
          <p:cNvPr id="6" name="TextBox 5">
            <a:extLst>
              <a:ext uri="{FF2B5EF4-FFF2-40B4-BE49-F238E27FC236}">
                <a16:creationId xmlns:a16="http://schemas.microsoft.com/office/drawing/2014/main" id="{EFF9F38D-CCD3-5101-F57F-75611DD6F6FD}"/>
              </a:ext>
            </a:extLst>
          </p:cNvPr>
          <p:cNvSpPr txBox="1"/>
          <p:nvPr/>
        </p:nvSpPr>
        <p:spPr>
          <a:xfrm>
            <a:off x="927163" y="4400513"/>
            <a:ext cx="4651561" cy="1431161"/>
          </a:xfrm>
          <a:prstGeom prst="rect">
            <a:avLst/>
          </a:prstGeom>
          <a:noFill/>
        </p:spPr>
        <p:txBody>
          <a:bodyPr wrap="square">
            <a:spAutoFit/>
          </a:bodyPr>
          <a:lstStyle/>
          <a:p>
            <a:pPr defTabSz="914400">
              <a:lnSpc>
                <a:spcPct val="90000"/>
              </a:lnSpc>
              <a:spcBef>
                <a:spcPct val="0"/>
              </a:spcBef>
              <a:spcAft>
                <a:spcPts val="600"/>
              </a:spcAft>
            </a:pPr>
            <a:r>
              <a:rPr lang="en-US" sz="2000" b="1" dirty="0">
                <a:solidFill>
                  <a:srgbClr val="FFFFFF"/>
                </a:solidFill>
                <a:latin typeface="Corbel" panose="020B0503020204020204" pitchFamily="34" charset="0"/>
                <a:ea typeface="+mj-ea"/>
                <a:cs typeface="+mj-cs"/>
              </a:rPr>
              <a:t>Business Value:</a:t>
            </a:r>
          </a:p>
          <a:p>
            <a:pPr marL="342900" indent="-342900" defTabSz="914400">
              <a:lnSpc>
                <a:spcPct val="90000"/>
              </a:lnSpc>
              <a:spcBef>
                <a:spcPct val="0"/>
              </a:spcBef>
              <a:spcAft>
                <a:spcPts val="600"/>
              </a:spcAft>
              <a:buClr>
                <a:schemeClr val="accent1">
                  <a:lumMod val="60000"/>
                  <a:lumOff val="40000"/>
                </a:schemeClr>
              </a:buClr>
              <a:buFont typeface="Wingdings" pitchFamily="2" charset="2"/>
              <a:buChar char="ü"/>
            </a:pPr>
            <a:r>
              <a:rPr lang="en-US" sz="2000" dirty="0">
                <a:solidFill>
                  <a:srgbClr val="FFFFFF"/>
                </a:solidFill>
                <a:latin typeface="Corbel" panose="020B0503020204020204" pitchFamily="34" charset="0"/>
                <a:ea typeface="+mj-ea"/>
                <a:cs typeface="+mj-cs"/>
              </a:rPr>
              <a:t>Interactive “what If’ scenarios</a:t>
            </a:r>
          </a:p>
          <a:p>
            <a:pPr marL="342900" indent="-342900" defTabSz="914400">
              <a:lnSpc>
                <a:spcPct val="90000"/>
              </a:lnSpc>
              <a:spcBef>
                <a:spcPct val="0"/>
              </a:spcBef>
              <a:spcAft>
                <a:spcPts val="600"/>
              </a:spcAft>
              <a:buClr>
                <a:schemeClr val="accent1">
                  <a:lumMod val="60000"/>
                  <a:lumOff val="40000"/>
                </a:schemeClr>
              </a:buClr>
              <a:buFont typeface="Wingdings" pitchFamily="2" charset="2"/>
              <a:buChar char="ü"/>
            </a:pPr>
            <a:r>
              <a:rPr lang="en-US" sz="2000" dirty="0">
                <a:solidFill>
                  <a:srgbClr val="FFFFFF"/>
                </a:solidFill>
                <a:latin typeface="Corbel" panose="020B0503020204020204" pitchFamily="34" charset="0"/>
                <a:ea typeface="+mj-ea"/>
                <a:cs typeface="+mj-cs"/>
              </a:rPr>
              <a:t>Real-time profit impact calculations</a:t>
            </a:r>
          </a:p>
          <a:p>
            <a:pPr marL="342900" indent="-342900" defTabSz="914400">
              <a:lnSpc>
                <a:spcPct val="90000"/>
              </a:lnSpc>
              <a:spcBef>
                <a:spcPct val="0"/>
              </a:spcBef>
              <a:spcAft>
                <a:spcPts val="600"/>
              </a:spcAft>
              <a:buClr>
                <a:schemeClr val="accent1">
                  <a:lumMod val="60000"/>
                  <a:lumOff val="40000"/>
                </a:schemeClr>
              </a:buClr>
              <a:buFont typeface="Wingdings" pitchFamily="2" charset="2"/>
              <a:buChar char="ü"/>
            </a:pPr>
            <a:r>
              <a:rPr lang="en-US" sz="2000" dirty="0">
                <a:solidFill>
                  <a:srgbClr val="FFFFFF"/>
                </a:solidFill>
                <a:latin typeface="Corbel" panose="020B0503020204020204" pitchFamily="34" charset="0"/>
                <a:ea typeface="+mj-ea"/>
                <a:cs typeface="+mj-cs"/>
              </a:rPr>
              <a:t>No technical expertise required</a:t>
            </a:r>
          </a:p>
        </p:txBody>
      </p:sp>
      <p:graphicFrame>
        <p:nvGraphicFramePr>
          <p:cNvPr id="10" name="Content Placeholder 2">
            <a:extLst>
              <a:ext uri="{FF2B5EF4-FFF2-40B4-BE49-F238E27FC236}">
                <a16:creationId xmlns:a16="http://schemas.microsoft.com/office/drawing/2014/main" id="{C728B18E-8EF3-C8AE-C9EF-FBC1889CE841}"/>
              </a:ext>
            </a:extLst>
          </p:cNvPr>
          <p:cNvGraphicFramePr/>
          <p:nvPr>
            <p:extLst>
              <p:ext uri="{D42A27DB-BD31-4B8C-83A1-F6EECF244321}">
                <p14:modId xmlns:p14="http://schemas.microsoft.com/office/powerpoint/2010/main" val="3115548402"/>
              </p:ext>
            </p:extLst>
          </p:nvPr>
        </p:nvGraphicFramePr>
        <p:xfrm>
          <a:off x="7515011" y="2168305"/>
          <a:ext cx="3247477" cy="53246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464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78A891F-BA03-23E1-F0B1-11BF6304541C}"/>
              </a:ext>
            </a:extLst>
          </p:cNvPr>
          <p:cNvSpPr>
            <a:spLocks noGrp="1"/>
          </p:cNvSpPr>
          <p:nvPr>
            <p:ph type="title"/>
          </p:nvPr>
        </p:nvSpPr>
        <p:spPr>
          <a:xfrm>
            <a:off x="1323314" y="854157"/>
            <a:ext cx="7056444" cy="912317"/>
          </a:xfrm>
        </p:spPr>
        <p:txBody>
          <a:bodyPr vert="horz" lIns="91440" tIns="45720" rIns="91440" bIns="45720" rtlCol="0" anchor="b">
            <a:normAutofit/>
          </a:bodyPr>
          <a:lstStyle/>
          <a:p>
            <a:r>
              <a:rPr lang="en-US" sz="4000" dirty="0">
                <a:solidFill>
                  <a:schemeClr val="accent1"/>
                </a:solidFill>
              </a:rPr>
              <a:t>Total Profit Opportunity</a:t>
            </a:r>
          </a:p>
        </p:txBody>
      </p:sp>
      <p:sp>
        <p:nvSpPr>
          <p:cNvPr id="3" name="Text Placeholder 2">
            <a:extLst>
              <a:ext uri="{FF2B5EF4-FFF2-40B4-BE49-F238E27FC236}">
                <a16:creationId xmlns:a16="http://schemas.microsoft.com/office/drawing/2014/main" id="{C02F8C0C-5D8D-D7D4-1402-5A4B043B7B48}"/>
              </a:ext>
            </a:extLst>
          </p:cNvPr>
          <p:cNvSpPr>
            <a:spLocks noGrp="1"/>
          </p:cNvSpPr>
          <p:nvPr>
            <p:ph type="body" idx="1"/>
          </p:nvPr>
        </p:nvSpPr>
        <p:spPr>
          <a:xfrm>
            <a:off x="8262540" y="2528473"/>
            <a:ext cx="3865946" cy="3214843"/>
          </a:xfrm>
        </p:spPr>
        <p:txBody>
          <a:bodyPr vert="horz" lIns="91440" tIns="45720" rIns="91440" bIns="45720" rtlCol="0" anchor="t">
            <a:noAutofit/>
          </a:bodyPr>
          <a:lstStyle/>
          <a:p>
            <a:pPr algn="r">
              <a:lnSpc>
                <a:spcPct val="100000"/>
              </a:lnSpc>
            </a:pPr>
            <a:r>
              <a:rPr lang="en-US" sz="1800" b="1" dirty="0">
                <a:solidFill>
                  <a:srgbClr val="FFFFFF"/>
                </a:solidFill>
              </a:rPr>
              <a:t>Financial Impact Summary</a:t>
            </a:r>
          </a:p>
          <a:p>
            <a:pPr marL="285750" indent="-285750" algn="r">
              <a:lnSpc>
                <a:spcPct val="100000"/>
              </a:lnSpc>
              <a:buClr>
                <a:schemeClr val="bg1"/>
              </a:buClr>
              <a:buFont typeface="Wingdings" pitchFamily="2" charset="2"/>
              <a:buChar char="ü"/>
            </a:pPr>
            <a:r>
              <a:rPr lang="en-US" sz="1600" dirty="0">
                <a:solidFill>
                  <a:srgbClr val="FFFFFF"/>
                </a:solidFill>
              </a:rPr>
              <a:t>Total Annual Benefit :	$88,724</a:t>
            </a:r>
          </a:p>
          <a:p>
            <a:pPr marL="285750" indent="-285750" algn="r">
              <a:lnSpc>
                <a:spcPct val="100000"/>
              </a:lnSpc>
              <a:buClr>
                <a:schemeClr val="bg1"/>
              </a:buClr>
              <a:buFont typeface="Wingdings" pitchFamily="2" charset="2"/>
              <a:buChar char="ü"/>
            </a:pPr>
            <a:r>
              <a:rPr lang="en-US" sz="1600" dirty="0">
                <a:solidFill>
                  <a:srgbClr val="FFFFFF"/>
                </a:solidFill>
              </a:rPr>
              <a:t>Profit Uplift:	$59,150</a:t>
            </a:r>
          </a:p>
          <a:p>
            <a:pPr marL="285750" indent="-285750" algn="r">
              <a:lnSpc>
                <a:spcPct val="100000"/>
              </a:lnSpc>
              <a:buClr>
                <a:schemeClr val="bg1"/>
              </a:buClr>
              <a:buFont typeface="Wingdings" pitchFamily="2" charset="2"/>
              <a:buChar char="ü"/>
            </a:pPr>
            <a:r>
              <a:rPr lang="en-US" sz="1600" dirty="0">
                <a:solidFill>
                  <a:srgbClr val="FFFFFF"/>
                </a:solidFill>
              </a:rPr>
              <a:t>Cost Savings:	$29,574</a:t>
            </a:r>
          </a:p>
          <a:p>
            <a:pPr marL="285750" indent="-285750" algn="r">
              <a:lnSpc>
                <a:spcPct val="100000"/>
              </a:lnSpc>
              <a:buClr>
                <a:schemeClr val="bg1"/>
              </a:buClr>
              <a:buFont typeface="Wingdings" pitchFamily="2" charset="2"/>
              <a:buChar char="ü"/>
            </a:pPr>
            <a:r>
              <a:rPr lang="en-US" sz="1600" dirty="0">
                <a:solidFill>
                  <a:srgbClr val="FFFFFF"/>
                </a:solidFill>
              </a:rPr>
              <a:t>Operational Efficiency: 7.5M miles saved</a:t>
            </a:r>
          </a:p>
          <a:p>
            <a:pPr marL="285750" indent="-285750" algn="r">
              <a:lnSpc>
                <a:spcPct val="100000"/>
              </a:lnSpc>
              <a:buClr>
                <a:schemeClr val="bg1"/>
              </a:buClr>
              <a:buFont typeface="Wingdings" pitchFamily="2" charset="2"/>
              <a:buChar char="ü"/>
            </a:pPr>
            <a:r>
              <a:rPr lang="en-US" sz="1600" dirty="0">
                <a:solidFill>
                  <a:srgbClr val="FFFFFF"/>
                </a:solidFill>
              </a:rPr>
              <a:t>Decision Quality:	94.9% accurate forecasting</a:t>
            </a:r>
          </a:p>
          <a:p>
            <a:pPr algn="r"/>
            <a:endParaRPr lang="en-US" sz="1600" dirty="0">
              <a:solidFill>
                <a:srgbClr val="FFFFFF"/>
              </a:solidFill>
            </a:endParaRPr>
          </a:p>
        </p:txBody>
      </p:sp>
      <mc:AlternateContent xmlns:mc="http://schemas.openxmlformats.org/markup-compatibility/2006" xmlns:cx4="http://schemas.microsoft.com/office/drawing/2016/5/10/chartex">
        <mc:Choice Requires="cx4">
          <p:graphicFrame>
            <p:nvGraphicFramePr>
              <p:cNvPr id="4" name="Content Placeholder 3">
                <a:extLst>
                  <a:ext uri="{FF2B5EF4-FFF2-40B4-BE49-F238E27FC236}">
                    <a16:creationId xmlns:a16="http://schemas.microsoft.com/office/drawing/2014/main" id="{D7315528-BE2B-434C-2334-C8305F89F2D7}"/>
                  </a:ext>
                </a:extLst>
              </p:cNvPr>
              <p:cNvGraphicFramePr>
                <a:graphicFrameLocks noGrp="1"/>
              </p:cNvGraphicFramePr>
              <p:nvPr>
                <p:extLst>
                  <p:ext uri="{D42A27DB-BD31-4B8C-83A1-F6EECF244321}">
                    <p14:modId xmlns:p14="http://schemas.microsoft.com/office/powerpoint/2010/main" val="1926534395"/>
                  </p:ext>
                </p:extLst>
              </p:nvPr>
            </p:nvGraphicFramePr>
            <p:xfrm>
              <a:off x="955806" y="1775725"/>
              <a:ext cx="6741357" cy="406262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D7315528-BE2B-434C-2334-C8305F89F2D7}"/>
                  </a:ext>
                </a:extLst>
              </p:cNvPr>
              <p:cNvPicPr>
                <a:picLocks noGrp="1" noRot="1" noChangeAspect="1" noMove="1" noResize="1" noEditPoints="1" noAdjustHandles="1" noChangeArrowheads="1" noChangeShapeType="1"/>
              </p:cNvPicPr>
              <p:nvPr/>
            </p:nvPicPr>
            <p:blipFill>
              <a:blip r:embed="rId4"/>
              <a:stretch>
                <a:fillRect/>
              </a:stretch>
            </p:blipFill>
            <p:spPr>
              <a:xfrm>
                <a:off x="955806" y="1775725"/>
                <a:ext cx="6741357" cy="4062622"/>
              </a:xfrm>
              <a:prstGeom prst="rect">
                <a:avLst/>
              </a:prstGeom>
            </p:spPr>
          </p:pic>
        </mc:Fallback>
      </mc:AlternateContent>
    </p:spTree>
    <p:extLst>
      <p:ext uri="{BB962C8B-B14F-4D97-AF65-F5344CB8AC3E}">
        <p14:creationId xmlns:p14="http://schemas.microsoft.com/office/powerpoint/2010/main" val="366865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
                                            <p:txEl>
                                              <p:pRg st="0" end="0"/>
                                            </p:txEl>
                                          </p:spTgt>
                                        </p:tgtEl>
                                        <p:attrNameLst>
                                          <p:attrName>ppt_x</p:attrName>
                                        </p:attrNameLst>
                                      </p:cBhvr>
                                      <p:tavLst>
                                        <p:tav tm="0">
                                          <p:val>
                                            <p:fltVal val="0.5"/>
                                          </p:val>
                                        </p:tav>
                                        <p:tav tm="100000">
                                          <p:val>
                                            <p:strVal val="#ppt_x"/>
                                          </p:val>
                                        </p:tav>
                                      </p:tavLst>
                                    </p:anim>
                                    <p:anim calcmode="lin" valueType="num">
                                      <p:cBhvr>
                                        <p:cTn id="10" dur="500" fill="hold"/>
                                        <p:tgtEl>
                                          <p:spTgt spid="3">
                                            <p:txEl>
                                              <p:pRg st="0" end="0"/>
                                            </p:txEl>
                                          </p:spTgt>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500" fill="hold"/>
                                        <p:tgtEl>
                                          <p:spTgt spid="3">
                                            <p:txEl>
                                              <p:pRg st="1" end="1"/>
                                            </p:txEl>
                                          </p:spTgt>
                                        </p:tgtEl>
                                        <p:attrNameLst>
                                          <p:attrName>ppt_x</p:attrName>
                                        </p:attrNameLst>
                                      </p:cBhvr>
                                      <p:tavLst>
                                        <p:tav tm="0">
                                          <p:val>
                                            <p:fltVal val="0.5"/>
                                          </p:val>
                                        </p:tav>
                                        <p:tav tm="100000">
                                          <p:val>
                                            <p:strVal val="#ppt_x"/>
                                          </p:val>
                                        </p:tav>
                                      </p:tavLst>
                                    </p:anim>
                                    <p:anim calcmode="lin" valueType="num">
                                      <p:cBhvr>
                                        <p:cTn id="16" dur="500" fill="hold"/>
                                        <p:tgtEl>
                                          <p:spTgt spid="3">
                                            <p:txEl>
                                              <p:pRg st="1" end="1"/>
                                            </p:txEl>
                                          </p:spTgt>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500" fill="hold"/>
                                        <p:tgtEl>
                                          <p:spTgt spid="3">
                                            <p:txEl>
                                              <p:pRg st="2" end="2"/>
                                            </p:txEl>
                                          </p:spTgt>
                                        </p:tgtEl>
                                        <p:attrNameLst>
                                          <p:attrName>ppt_x</p:attrName>
                                        </p:attrNameLst>
                                      </p:cBhvr>
                                      <p:tavLst>
                                        <p:tav tm="0">
                                          <p:val>
                                            <p:fltVal val="0.5"/>
                                          </p:val>
                                        </p:tav>
                                        <p:tav tm="100000">
                                          <p:val>
                                            <p:strVal val="#ppt_x"/>
                                          </p:val>
                                        </p:tav>
                                      </p:tavLst>
                                    </p:anim>
                                    <p:anim calcmode="lin" valueType="num">
                                      <p:cBhvr>
                                        <p:cTn id="22" dur="500" fill="hold"/>
                                        <p:tgtEl>
                                          <p:spTgt spid="3">
                                            <p:txEl>
                                              <p:pRg st="2" end="2"/>
                                            </p:txEl>
                                          </p:spTgt>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500" fill="hold"/>
                                        <p:tgtEl>
                                          <p:spTgt spid="3">
                                            <p:txEl>
                                              <p:pRg st="3" end="3"/>
                                            </p:txEl>
                                          </p:spTgt>
                                        </p:tgtEl>
                                        <p:attrNameLst>
                                          <p:attrName>ppt_x</p:attrName>
                                        </p:attrNameLst>
                                      </p:cBhvr>
                                      <p:tavLst>
                                        <p:tav tm="0">
                                          <p:val>
                                            <p:fltVal val="0.5"/>
                                          </p:val>
                                        </p:tav>
                                        <p:tav tm="100000">
                                          <p:val>
                                            <p:strVal val="#ppt_x"/>
                                          </p:val>
                                        </p:tav>
                                      </p:tavLst>
                                    </p:anim>
                                    <p:anim calcmode="lin" valueType="num">
                                      <p:cBhvr>
                                        <p:cTn id="28" dur="500" fill="hold"/>
                                        <p:tgtEl>
                                          <p:spTgt spid="3">
                                            <p:txEl>
                                              <p:pRg st="3" end="3"/>
                                            </p:txEl>
                                          </p:spTgt>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500" fill="hold"/>
                                        <p:tgtEl>
                                          <p:spTgt spid="3">
                                            <p:txEl>
                                              <p:pRg st="4" end="4"/>
                                            </p:txEl>
                                          </p:spTgt>
                                        </p:tgtEl>
                                        <p:attrNameLst>
                                          <p:attrName>ppt_x</p:attrName>
                                        </p:attrNameLst>
                                      </p:cBhvr>
                                      <p:tavLst>
                                        <p:tav tm="0">
                                          <p:val>
                                            <p:fltVal val="0.5"/>
                                          </p:val>
                                        </p:tav>
                                        <p:tav tm="100000">
                                          <p:val>
                                            <p:strVal val="#ppt_x"/>
                                          </p:val>
                                        </p:tav>
                                      </p:tavLst>
                                    </p:anim>
                                    <p:anim calcmode="lin" valueType="num">
                                      <p:cBhvr>
                                        <p:cTn id="34" dur="500" fill="hold"/>
                                        <p:tgtEl>
                                          <p:spTgt spid="3">
                                            <p:txEl>
                                              <p:pRg st="4" end="4"/>
                                            </p:txEl>
                                          </p:spTgt>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500" fill="hold"/>
                                        <p:tgtEl>
                                          <p:spTgt spid="3">
                                            <p:txEl>
                                              <p:pRg st="5" end="5"/>
                                            </p:txEl>
                                          </p:spTgt>
                                        </p:tgtEl>
                                        <p:attrNameLst>
                                          <p:attrName>ppt_x</p:attrName>
                                        </p:attrNameLst>
                                      </p:cBhvr>
                                      <p:tavLst>
                                        <p:tav tm="0">
                                          <p:val>
                                            <p:fltVal val="0.5"/>
                                          </p:val>
                                        </p:tav>
                                        <p:tav tm="100000">
                                          <p:val>
                                            <p:strVal val="#ppt_x"/>
                                          </p:val>
                                        </p:tav>
                                      </p:tavLst>
                                    </p:anim>
                                    <p:anim calcmode="lin" valueType="num">
                                      <p:cBhvr>
                                        <p:cTn id="40" dur="500" fill="hold"/>
                                        <p:tgtEl>
                                          <p:spTgt spid="3">
                                            <p:txEl>
                                              <p:pRg st="5" end="5"/>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D37616-4407-875A-468C-063911E86AC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73AEC5D-BAD6-9787-E11B-2629FAF13FC0}"/>
              </a:ext>
            </a:extLst>
          </p:cNvPr>
          <p:cNvSpPr>
            <a:spLocks noGrp="1"/>
          </p:cNvSpPr>
          <p:nvPr>
            <p:ph type="title"/>
          </p:nvPr>
        </p:nvSpPr>
        <p:spPr>
          <a:xfrm>
            <a:off x="5054082" y="1298448"/>
            <a:ext cx="6068070" cy="3255264"/>
          </a:xfrm>
        </p:spPr>
        <p:txBody>
          <a:bodyPr vert="horz" lIns="91440" tIns="45720" rIns="91440" bIns="45720" rtlCol="0" anchor="b">
            <a:normAutofit/>
          </a:bodyPr>
          <a:lstStyle/>
          <a:p>
            <a:r>
              <a:rPr lang="en-US" sz="5900" spc="-100" dirty="0"/>
              <a:t>Ready to Capture the $88K Profit?</a:t>
            </a:r>
          </a:p>
        </p:txBody>
      </p:sp>
      <p:sp>
        <p:nvSpPr>
          <p:cNvPr id="18" name="Rectangle 17">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Content Placeholder 2" descr="A warehouse with many boxes and icons&#10;&#10;AI-generated content may be incorrect.">
            <a:extLst>
              <a:ext uri="{FF2B5EF4-FFF2-40B4-BE49-F238E27FC236}">
                <a16:creationId xmlns:a16="http://schemas.microsoft.com/office/drawing/2014/main" id="{AA798636-CE74-8FC6-429A-7A28A6D78DB7}"/>
              </a:ext>
            </a:extLst>
          </p:cNvPr>
          <p:cNvPicPr>
            <a:picLocks noGrp="1" noChangeAspect="1"/>
          </p:cNvPicPr>
          <p:nvPr>
            <p:ph idx="1"/>
          </p:nvPr>
        </p:nvPicPr>
        <p:blipFill>
          <a:blip r:embed="rId2"/>
          <a:srcRect l="31756" r="25834" b="1"/>
          <a:stretch>
            <a:fillRect/>
          </a:stretch>
        </p:blipFill>
        <p:spPr>
          <a:xfrm>
            <a:off x="696177" y="876722"/>
            <a:ext cx="3458249" cy="5096404"/>
          </a:xfrm>
          <a:prstGeom prst="rect">
            <a:avLst/>
          </a:prstGeom>
        </p:spPr>
      </p:pic>
    </p:spTree>
    <p:extLst>
      <p:ext uri="{BB962C8B-B14F-4D97-AF65-F5344CB8AC3E}">
        <p14:creationId xmlns:p14="http://schemas.microsoft.com/office/powerpoint/2010/main" val="410480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469178-49C8-E04A-CEC5-6255804ED30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BE4C0B-714F-BA2F-4925-BA296E915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11BC28-D68E-9DBE-C91B-1DD17171B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AF478F65-3EF6-794C-F492-4FC70603E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21" name="Group 20">
            <a:extLst>
              <a:ext uri="{FF2B5EF4-FFF2-40B4-BE49-F238E27FC236}">
                <a16:creationId xmlns:a16="http://schemas.microsoft.com/office/drawing/2014/main" id="{7784944C-A589-30CF-E4E6-E12E944B995D}"/>
              </a:ext>
            </a:extLst>
          </p:cNvPr>
          <p:cNvGrpSpPr/>
          <p:nvPr/>
        </p:nvGrpSpPr>
        <p:grpSpPr>
          <a:xfrm>
            <a:off x="6396428" y="1321107"/>
            <a:ext cx="5259452" cy="2635463"/>
            <a:chOff x="6381914" y="1292079"/>
            <a:chExt cx="5259452" cy="2635463"/>
          </a:xfrm>
        </p:grpSpPr>
        <p:sp>
          <p:nvSpPr>
            <p:cNvPr id="12" name="TextBox 11">
              <a:extLst>
                <a:ext uri="{FF2B5EF4-FFF2-40B4-BE49-F238E27FC236}">
                  <a16:creationId xmlns:a16="http://schemas.microsoft.com/office/drawing/2014/main" id="{AC92FE84-7559-C38E-BF4F-67EAB39E898A}"/>
                </a:ext>
              </a:extLst>
            </p:cNvPr>
            <p:cNvSpPr txBox="1"/>
            <p:nvPr/>
          </p:nvSpPr>
          <p:spPr>
            <a:xfrm>
              <a:off x="6778106" y="1292079"/>
              <a:ext cx="4467068" cy="369332"/>
            </a:xfrm>
            <a:prstGeom prst="rect">
              <a:avLst/>
            </a:prstGeom>
            <a:noFill/>
          </p:spPr>
          <p:txBody>
            <a:bodyPr wrap="square">
              <a:spAutoFit/>
            </a:bodyPr>
            <a:lstStyle/>
            <a:p>
              <a:r>
                <a:rPr lang="en-US" b="1" dirty="0"/>
                <a:t>The Solution: </a:t>
              </a:r>
              <a:endParaRPr lang="en-US" dirty="0"/>
            </a:p>
          </p:txBody>
        </p:sp>
        <p:graphicFrame>
          <p:nvGraphicFramePr>
            <p:cNvPr id="14" name="Content Placeholder 2">
              <a:extLst>
                <a:ext uri="{FF2B5EF4-FFF2-40B4-BE49-F238E27FC236}">
                  <a16:creationId xmlns:a16="http://schemas.microsoft.com/office/drawing/2014/main" id="{3125EC31-520D-31A1-300C-0293A178711B}"/>
                </a:ext>
              </a:extLst>
            </p:cNvPr>
            <p:cNvGraphicFramePr>
              <a:graphicFrameLocks/>
            </p:cNvGraphicFramePr>
            <p:nvPr/>
          </p:nvGraphicFramePr>
          <p:xfrm>
            <a:off x="6381914" y="1573254"/>
            <a:ext cx="5259452" cy="235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20" name="Group 19">
            <a:extLst>
              <a:ext uri="{FF2B5EF4-FFF2-40B4-BE49-F238E27FC236}">
                <a16:creationId xmlns:a16="http://schemas.microsoft.com/office/drawing/2014/main" id="{C6477D9E-1DBB-119C-4622-4AC2E212DF86}"/>
              </a:ext>
            </a:extLst>
          </p:cNvPr>
          <p:cNvGrpSpPr/>
          <p:nvPr/>
        </p:nvGrpSpPr>
        <p:grpSpPr>
          <a:xfrm>
            <a:off x="3190738" y="1285747"/>
            <a:ext cx="3074037" cy="2666075"/>
            <a:chOff x="3190738" y="1285747"/>
            <a:chExt cx="3074037" cy="2666075"/>
          </a:xfrm>
        </p:grpSpPr>
        <p:sp>
          <p:nvSpPr>
            <p:cNvPr id="8" name="TextBox 7">
              <a:extLst>
                <a:ext uri="{FF2B5EF4-FFF2-40B4-BE49-F238E27FC236}">
                  <a16:creationId xmlns:a16="http://schemas.microsoft.com/office/drawing/2014/main" id="{E267714A-A0C1-1DCA-66D4-FB898ADDF94B}"/>
                </a:ext>
              </a:extLst>
            </p:cNvPr>
            <p:cNvSpPr txBox="1"/>
            <p:nvPr/>
          </p:nvSpPr>
          <p:spPr>
            <a:xfrm>
              <a:off x="3893253" y="1285747"/>
              <a:ext cx="1541835" cy="369332"/>
            </a:xfrm>
            <a:prstGeom prst="rect">
              <a:avLst/>
            </a:prstGeom>
            <a:noFill/>
          </p:spPr>
          <p:txBody>
            <a:bodyPr wrap="square">
              <a:spAutoFit/>
            </a:bodyPr>
            <a:lstStyle/>
            <a:p>
              <a:r>
                <a:rPr lang="en-US" b="1" dirty="0"/>
                <a:t>The Impact: </a:t>
              </a:r>
              <a:endParaRPr lang="en-US" dirty="0"/>
            </a:p>
          </p:txBody>
        </p:sp>
        <p:graphicFrame>
          <p:nvGraphicFramePr>
            <p:cNvPr id="15" name="Content Placeholder 2">
              <a:extLst>
                <a:ext uri="{FF2B5EF4-FFF2-40B4-BE49-F238E27FC236}">
                  <a16:creationId xmlns:a16="http://schemas.microsoft.com/office/drawing/2014/main" id="{BF04DC13-6C31-C1C7-8A1A-7846DAF2835D}"/>
                </a:ext>
              </a:extLst>
            </p:cNvPr>
            <p:cNvGraphicFramePr>
              <a:graphicFrameLocks/>
            </p:cNvGraphicFramePr>
            <p:nvPr>
              <p:extLst>
                <p:ext uri="{D42A27DB-BD31-4B8C-83A1-F6EECF244321}">
                  <p14:modId xmlns:p14="http://schemas.microsoft.com/office/powerpoint/2010/main" val="3575018016"/>
                </p:ext>
              </p:extLst>
            </p:nvPr>
          </p:nvGraphicFramePr>
          <p:xfrm>
            <a:off x="3190738" y="1481087"/>
            <a:ext cx="3074037" cy="24707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19" name="Group 18">
            <a:extLst>
              <a:ext uri="{FF2B5EF4-FFF2-40B4-BE49-F238E27FC236}">
                <a16:creationId xmlns:a16="http://schemas.microsoft.com/office/drawing/2014/main" id="{74A0CDC0-35ED-A657-4BE1-B7E71DF0AB40}"/>
              </a:ext>
            </a:extLst>
          </p:cNvPr>
          <p:cNvGrpSpPr/>
          <p:nvPr/>
        </p:nvGrpSpPr>
        <p:grpSpPr>
          <a:xfrm>
            <a:off x="220356" y="1285747"/>
            <a:ext cx="3505200" cy="2710693"/>
            <a:chOff x="220356" y="1285747"/>
            <a:chExt cx="3505200" cy="2710693"/>
          </a:xfrm>
        </p:grpSpPr>
        <p:sp>
          <p:nvSpPr>
            <p:cNvPr id="6" name="TextBox 5">
              <a:extLst>
                <a:ext uri="{FF2B5EF4-FFF2-40B4-BE49-F238E27FC236}">
                  <a16:creationId xmlns:a16="http://schemas.microsoft.com/office/drawing/2014/main" id="{F932CFDB-3CEF-38FD-5113-D0A710AE3462}"/>
                </a:ext>
              </a:extLst>
            </p:cNvPr>
            <p:cNvSpPr txBox="1"/>
            <p:nvPr/>
          </p:nvSpPr>
          <p:spPr>
            <a:xfrm>
              <a:off x="1222557" y="1285747"/>
              <a:ext cx="1541835" cy="369332"/>
            </a:xfrm>
            <a:prstGeom prst="rect">
              <a:avLst/>
            </a:prstGeom>
            <a:noFill/>
          </p:spPr>
          <p:txBody>
            <a:bodyPr wrap="square">
              <a:spAutoFit/>
            </a:bodyPr>
            <a:lstStyle/>
            <a:p>
              <a:r>
                <a:rPr lang="en-US" b="1" dirty="0"/>
                <a:t>The Problem</a:t>
              </a:r>
              <a:endParaRPr lang="en-US" dirty="0"/>
            </a:p>
          </p:txBody>
        </p:sp>
        <p:graphicFrame>
          <p:nvGraphicFramePr>
            <p:cNvPr id="18" name="Content Placeholder 2">
              <a:extLst>
                <a:ext uri="{FF2B5EF4-FFF2-40B4-BE49-F238E27FC236}">
                  <a16:creationId xmlns:a16="http://schemas.microsoft.com/office/drawing/2014/main" id="{6B8F37A2-49B5-DEF5-F339-B63BB432B8D5}"/>
                </a:ext>
              </a:extLst>
            </p:cNvPr>
            <p:cNvGraphicFramePr>
              <a:graphicFrameLocks/>
            </p:cNvGraphicFramePr>
            <p:nvPr/>
          </p:nvGraphicFramePr>
          <p:xfrm>
            <a:off x="220356" y="1614941"/>
            <a:ext cx="3505200" cy="238149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7" name="Title 1">
            <a:extLst>
              <a:ext uri="{FF2B5EF4-FFF2-40B4-BE49-F238E27FC236}">
                <a16:creationId xmlns:a16="http://schemas.microsoft.com/office/drawing/2014/main" id="{FBC23170-0C87-A04A-7AB6-EFD8F1E34C83}"/>
              </a:ext>
            </a:extLst>
          </p:cNvPr>
          <p:cNvSpPr txBox="1">
            <a:spLocks/>
          </p:cNvSpPr>
          <p:nvPr/>
        </p:nvSpPr>
        <p:spPr>
          <a:xfrm>
            <a:off x="609600" y="5218032"/>
            <a:ext cx="11216640" cy="78638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000" b="1" kern="1200" dirty="0">
                <a:solidFill>
                  <a:schemeClr val="bg1"/>
                </a:solidFill>
              </a:rPr>
              <a:t>Executive Summary</a:t>
            </a:r>
          </a:p>
        </p:txBody>
      </p:sp>
      <p:sp>
        <p:nvSpPr>
          <p:cNvPr id="10" name="Text Placeholder 3">
            <a:extLst>
              <a:ext uri="{FF2B5EF4-FFF2-40B4-BE49-F238E27FC236}">
                <a16:creationId xmlns:a16="http://schemas.microsoft.com/office/drawing/2014/main" id="{97488FAF-09FE-C392-341C-4508568F9D08}"/>
              </a:ext>
            </a:extLst>
          </p:cNvPr>
          <p:cNvSpPr txBox="1">
            <a:spLocks/>
          </p:cNvSpPr>
          <p:nvPr/>
        </p:nvSpPr>
        <p:spPr>
          <a:xfrm>
            <a:off x="659674" y="5972629"/>
            <a:ext cx="11120846" cy="48037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1000"/>
              </a:spcBef>
              <a:buNone/>
            </a:pPr>
            <a:r>
              <a:rPr lang="en-US" sz="1400" kern="1200" dirty="0">
                <a:solidFill>
                  <a:schemeClr val="bg1"/>
                </a:solidFill>
              </a:rPr>
              <a:t>Our analysis reveals that Candy Cache’s logistics network is suboptimal. 68% of orders are not shipped from the closest factory, resulting in profit erosion. Advanced predictive modeling uncovered value creation, demonstrating the power of data-driven optimization. </a:t>
            </a:r>
          </a:p>
        </p:txBody>
      </p:sp>
    </p:spTree>
    <p:extLst>
      <p:ext uri="{BB962C8B-B14F-4D97-AF65-F5344CB8AC3E}">
        <p14:creationId xmlns:p14="http://schemas.microsoft.com/office/powerpoint/2010/main" val="81435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anim calcmode="lin" valueType="num">
                                      <p:cBhvr>
                                        <p:cTn id="10" dur="500" fill="hold"/>
                                        <p:tgtEl>
                                          <p:spTgt spid="19"/>
                                        </p:tgtEl>
                                        <p:attrNameLst>
                                          <p:attrName>ppt_x</p:attrName>
                                        </p:attrNameLst>
                                      </p:cBhvr>
                                      <p:tavLst>
                                        <p:tav tm="0">
                                          <p:val>
                                            <p:fltVal val="0.5"/>
                                          </p:val>
                                        </p:tav>
                                        <p:tav tm="100000">
                                          <p:val>
                                            <p:strVal val="#ppt_x"/>
                                          </p:val>
                                        </p:tav>
                                      </p:tavLst>
                                    </p:anim>
                                    <p:anim calcmode="lin" valueType="num">
                                      <p:cBhvr>
                                        <p:cTn id="11" dur="500" fill="hold"/>
                                        <p:tgtEl>
                                          <p:spTgt spid="19"/>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528"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anim calcmode="lin" valueType="num">
                                      <p:cBhvr>
                                        <p:cTn id="26" dur="500" fill="hold"/>
                                        <p:tgtEl>
                                          <p:spTgt spid="21"/>
                                        </p:tgtEl>
                                        <p:attrNameLst>
                                          <p:attrName>ppt_x</p:attrName>
                                        </p:attrNameLst>
                                      </p:cBhvr>
                                      <p:tavLst>
                                        <p:tav tm="0">
                                          <p:val>
                                            <p:fltVal val="0.5"/>
                                          </p:val>
                                        </p:tav>
                                        <p:tav tm="100000">
                                          <p:val>
                                            <p:strVal val="#ppt_x"/>
                                          </p:val>
                                        </p:tav>
                                      </p:tavLst>
                                    </p:anim>
                                    <p:anim calcmode="lin" valueType="num">
                                      <p:cBhvr>
                                        <p:cTn id="27" dur="500" fill="hold"/>
                                        <p:tgtEl>
                                          <p:spTgt spid="2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D3320B7-F85D-AD1D-14BA-82859E2F31A0}"/>
              </a:ext>
            </a:extLst>
          </p:cNvPr>
          <p:cNvSpPr>
            <a:spLocks noGrp="1"/>
          </p:cNvSpPr>
          <p:nvPr>
            <p:ph type="title"/>
          </p:nvPr>
        </p:nvSpPr>
        <p:spPr>
          <a:xfrm>
            <a:off x="7715719" y="1863203"/>
            <a:ext cx="3951469" cy="1947672"/>
          </a:xfrm>
        </p:spPr>
        <p:txBody>
          <a:bodyPr/>
          <a:lstStyle/>
          <a:p>
            <a:r>
              <a:rPr lang="en-US" dirty="0"/>
              <a:t>THANK YOU </a:t>
            </a:r>
          </a:p>
        </p:txBody>
      </p:sp>
      <p:pic>
        <p:nvPicPr>
          <p:cNvPr id="4" name="grok-video-3658415c-2549-439a-aa92-4f50f33f5a76-1.mp4" descr="A group of candies and a ribbon&#10;&#10;AI-generated content may be incorrect.">
            <a:hlinkClick r:id="" action="ppaction://media"/>
            <a:extLst>
              <a:ext uri="{FF2B5EF4-FFF2-40B4-BE49-F238E27FC236}">
                <a16:creationId xmlns:a16="http://schemas.microsoft.com/office/drawing/2014/main" id="{030B4E13-B86E-85E4-CBC2-DFAA37D975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1518" y="0"/>
            <a:ext cx="4626796" cy="6854514"/>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noFill/>
        </p:spPr>
      </p:pic>
    </p:spTree>
    <p:extLst>
      <p:ext uri="{BB962C8B-B14F-4D97-AF65-F5344CB8AC3E}">
        <p14:creationId xmlns:p14="http://schemas.microsoft.com/office/powerpoint/2010/main" val="412149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6158-13E6-73CC-2958-561092232F6A}"/>
              </a:ext>
            </a:extLst>
          </p:cNvPr>
          <p:cNvSpPr>
            <a:spLocks noGrp="1"/>
          </p:cNvSpPr>
          <p:nvPr>
            <p:ph type="ctrTitle"/>
          </p:nvPr>
        </p:nvSpPr>
        <p:spPr/>
        <p:txBody>
          <a:bodyPr/>
          <a:lstStyle/>
          <a:p>
            <a:r>
              <a:rPr lang="en-US" dirty="0"/>
              <a:t>Appendices</a:t>
            </a:r>
          </a:p>
        </p:txBody>
      </p:sp>
      <p:sp>
        <p:nvSpPr>
          <p:cNvPr id="3" name="Subtitle 2">
            <a:extLst>
              <a:ext uri="{FF2B5EF4-FFF2-40B4-BE49-F238E27FC236}">
                <a16:creationId xmlns:a16="http://schemas.microsoft.com/office/drawing/2014/main" id="{AAC08AA2-2CB6-1D5B-861E-9BA69792F6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2714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50C7-A8EC-C272-244B-5A253E075F90}"/>
              </a:ext>
            </a:extLst>
          </p:cNvPr>
          <p:cNvSpPr>
            <a:spLocks noGrp="1"/>
          </p:cNvSpPr>
          <p:nvPr>
            <p:ph type="title"/>
          </p:nvPr>
        </p:nvSpPr>
        <p:spPr/>
        <p:txBody>
          <a:bodyPr/>
          <a:lstStyle/>
          <a:p>
            <a:r>
              <a:rPr lang="en-US" dirty="0"/>
              <a:t>FACTORY</a:t>
            </a:r>
          </a:p>
        </p:txBody>
      </p:sp>
      <p:sp>
        <p:nvSpPr>
          <p:cNvPr id="4" name="Text Placeholder 3">
            <a:extLst>
              <a:ext uri="{FF2B5EF4-FFF2-40B4-BE49-F238E27FC236}">
                <a16:creationId xmlns:a16="http://schemas.microsoft.com/office/drawing/2014/main" id="{487F9BE0-3953-0C15-FB5E-66F397964DEC}"/>
              </a:ext>
            </a:extLst>
          </p:cNvPr>
          <p:cNvSpPr>
            <a:spLocks noGrp="1"/>
          </p:cNvSpPr>
          <p:nvPr>
            <p:ph type="body" sz="half" idx="2"/>
          </p:nvPr>
        </p:nvSpPr>
        <p:spPr/>
        <p:txBody>
          <a:bodyPr/>
          <a:lstStyle/>
          <a:p>
            <a:r>
              <a:rPr lang="en-US" dirty="0"/>
              <a:t>Product Lines</a:t>
            </a:r>
          </a:p>
        </p:txBody>
      </p:sp>
      <p:pic>
        <p:nvPicPr>
          <p:cNvPr id="10250" name="Picture 10" descr="Confectionary at best price in Kochi by Synthite Industries Private Limited  | ID: 9977702712">
            <a:extLst>
              <a:ext uri="{FF2B5EF4-FFF2-40B4-BE49-F238E27FC236}">
                <a16:creationId xmlns:a16="http://schemas.microsoft.com/office/drawing/2014/main" id="{305AC740-E446-35EB-04B5-799833ABF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761295"/>
            <a:ext cx="8027018" cy="534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526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9" name="Rectangle 1068">
            <a:extLst>
              <a:ext uri="{FF2B5EF4-FFF2-40B4-BE49-F238E27FC236}">
                <a16:creationId xmlns:a16="http://schemas.microsoft.com/office/drawing/2014/main" id="{861AF017-741B-4CC0-B7C2-C9B94E5B8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71" name="Group 1070">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72" name="Rectangle 1071">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73" name="Rectangle 1072">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075" name="Rectangle 1074">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30" name="Picture 6" descr="Wonka Triple Dazzle Caramel Chocolate Bar Charlie and the ...">
            <a:extLst>
              <a:ext uri="{FF2B5EF4-FFF2-40B4-BE49-F238E27FC236}">
                <a16:creationId xmlns:a16="http://schemas.microsoft.com/office/drawing/2014/main" id="{0CBB4327-48C6-9EC8-C181-ABA9DFCD78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34" r="4" b="22288"/>
          <a:stretch>
            <a:fillRect/>
          </a:stretch>
        </p:blipFill>
        <p:spPr bwMode="auto">
          <a:xfrm>
            <a:off x="46718" y="2168739"/>
            <a:ext cx="3950531" cy="2273483"/>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1028" name="Picture 4" descr="Petition Bring back Willy Wonka Bar, Milk Chocolate with ...">
            <a:extLst>
              <a:ext uri="{FF2B5EF4-FFF2-40B4-BE49-F238E27FC236}">
                <a16:creationId xmlns:a16="http://schemas.microsoft.com/office/drawing/2014/main" id="{704E7184-ABF9-5B77-76E6-F6A428D1FF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407"/>
          <a:stretch>
            <a:fillRect/>
          </a:stretch>
        </p:blipFill>
        <p:spPr bwMode="auto">
          <a:xfrm>
            <a:off x="48086" y="4442228"/>
            <a:ext cx="4011964" cy="2308931"/>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9607C9A-0A17-327D-AFC6-C1FE5B8172DB}"/>
              </a:ext>
            </a:extLst>
          </p:cNvPr>
          <p:cNvSpPr txBox="1"/>
          <p:nvPr/>
        </p:nvSpPr>
        <p:spPr>
          <a:xfrm>
            <a:off x="209636" y="799887"/>
            <a:ext cx="4151723" cy="1262011"/>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WICKED CHOCCY’S</a:t>
            </a:r>
          </a:p>
          <a:p>
            <a:pPr marL="0" marR="0" lvl="0" indent="0" defTabSz="914400" rtl="0" eaLnBrk="1" fontAlgn="auto" latinLnBrk="0" hangingPunct="1">
              <a:lnSpc>
                <a:spcPct val="90000"/>
              </a:lnSpc>
              <a:spcBef>
                <a:spcPct val="0"/>
              </a:spcBef>
              <a:spcAft>
                <a:spcPts val="600"/>
              </a:spcAft>
              <a:buClrTx/>
              <a:buSzTx/>
              <a:buFontTx/>
              <a:buNone/>
              <a:tabLst/>
              <a:defRPr/>
            </a:pPr>
            <a:r>
              <a:rPr lang="en-US" sz="2200" dirty="0">
                <a:solidFill>
                  <a:prstClr val="black"/>
                </a:solidFill>
                <a:latin typeface="Corbel" panose="020B0503020204020204" pitchFamily="34" charset="0"/>
              </a:rPr>
              <a:t>$ 55,353 Sales</a:t>
            </a:r>
            <a:endParaRPr kumimoji="0" lang="en-US" sz="2200" i="0" u="none" strike="noStrike" kern="1200" cap="none" spc="0" normalizeH="0" baseline="0" noProof="0" dirty="0">
              <a:ln>
                <a:noFill/>
              </a:ln>
              <a:solidFill>
                <a:prstClr val="black"/>
              </a:solidFill>
              <a:effectLst/>
              <a:uLnTx/>
              <a:uFillTx/>
              <a:latin typeface="Corbel" panose="020B0503020204020204" pitchFamily="34" charset="0"/>
            </a:endParaRPr>
          </a:p>
        </p:txBody>
      </p:sp>
      <p:pic>
        <p:nvPicPr>
          <p:cNvPr id="3" name="Picture 6" descr="Willy Wonka Fudgemallow Labels Wonka Candy Wrapper Willy Wonka Birthday  Party Favors Printable Digital PDF Template File Retro Orange/pink - Etsy">
            <a:extLst>
              <a:ext uri="{FF2B5EF4-FFF2-40B4-BE49-F238E27FC236}">
                <a16:creationId xmlns:a16="http://schemas.microsoft.com/office/drawing/2014/main" id="{C5457DFC-55F4-0ACC-0CB0-E069C1CEEE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99" r="19742" b="2"/>
          <a:stretch>
            <a:fillRect/>
          </a:stretch>
        </p:blipFill>
        <p:spPr bwMode="auto">
          <a:xfrm>
            <a:off x="5550568" y="2151898"/>
            <a:ext cx="3688645" cy="459851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2" descr="Willy Wonka &amp; Chocolate Factory Prop Replica Scrumdiddlyumptious Bar">
            <a:extLst>
              <a:ext uri="{FF2B5EF4-FFF2-40B4-BE49-F238E27FC236}">
                <a16:creationId xmlns:a16="http://schemas.microsoft.com/office/drawing/2014/main" id="{58BB6E77-C995-5391-998E-E7435E8F4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49" r="2630"/>
          <a:stretch>
            <a:fillRect/>
          </a:stretch>
        </p:blipFill>
        <p:spPr bwMode="auto">
          <a:xfrm>
            <a:off x="9266645" y="2151897"/>
            <a:ext cx="2904702" cy="24306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lie and the Chocolate Factory (2005) - Original &quot;Nutty Crunch Surprise&quot;  Wonka Bar - HeroProp.com">
            <a:extLst>
              <a:ext uri="{FF2B5EF4-FFF2-40B4-BE49-F238E27FC236}">
                <a16:creationId xmlns:a16="http://schemas.microsoft.com/office/drawing/2014/main" id="{FAEE5C27-B14F-475F-6B0C-300EF88264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117" b="17619"/>
          <a:stretch>
            <a:fillRect/>
          </a:stretch>
        </p:blipFill>
        <p:spPr bwMode="auto">
          <a:xfrm>
            <a:off x="9239213" y="4442228"/>
            <a:ext cx="2926012" cy="23081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02D11B-1455-1CD5-B1A6-104A40D7CF90}"/>
              </a:ext>
            </a:extLst>
          </p:cNvPr>
          <p:cNvSpPr txBox="1"/>
          <p:nvPr/>
        </p:nvSpPr>
        <p:spPr>
          <a:xfrm>
            <a:off x="7830643" y="907367"/>
            <a:ext cx="3351679" cy="829683"/>
          </a:xfrm>
          <a:prstGeom prst="rect">
            <a:avLst/>
          </a:prstGeom>
        </p:spPr>
        <p:txBody>
          <a:bodyPr vert="horz" lIns="91440" tIns="45720" rIns="91440" bIns="45720" rtlCol="0" anchor="t">
            <a:normAutofit fontScale="85000" lnSpcReduction="2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LOT’S O NUTS</a:t>
            </a:r>
          </a:p>
          <a:p>
            <a:pPr lvl="0" defTabSz="914400">
              <a:lnSpc>
                <a:spcPct val="90000"/>
              </a:lnSpc>
              <a:spcBef>
                <a:spcPct val="0"/>
              </a:spcBef>
              <a:spcAft>
                <a:spcPts val="600"/>
              </a:spcAft>
              <a:defRPr/>
            </a:pPr>
            <a:r>
              <a:rPr lang="en-US" sz="2600" dirty="0">
                <a:solidFill>
                  <a:prstClr val="black"/>
                </a:solidFill>
                <a:latin typeface="Corbel" panose="020B0503020204020204" pitchFamily="34" charset="0"/>
              </a:rPr>
              <a:t>$ 76,265 Sales</a:t>
            </a:r>
            <a:endParaRPr kumimoji="0" lang="en-US" sz="2600" i="0" u="none" strike="noStrike" kern="1200" cap="none" spc="0" normalizeH="0" baseline="0" noProof="0" dirty="0">
              <a:ln>
                <a:noFill/>
              </a:ln>
              <a:solidFill>
                <a:prstClr val="black"/>
              </a:solidFill>
              <a:effectLst/>
              <a:uLnTx/>
              <a:uFillTx/>
              <a:latin typeface="Corbel" panose="020B0503020204020204" pitchFamily="34" charset="0"/>
            </a:endParaRPr>
          </a:p>
        </p:txBody>
      </p:sp>
    </p:spTree>
    <p:extLst>
      <p:ext uri="{BB962C8B-B14F-4D97-AF65-F5344CB8AC3E}">
        <p14:creationId xmlns:p14="http://schemas.microsoft.com/office/powerpoint/2010/main" val="1438656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71B7BD-CB20-7DF2-E501-185588A48F00}"/>
            </a:ext>
          </a:extLst>
        </p:cNvPr>
        <p:cNvGrpSpPr/>
        <p:nvPr/>
      </p:nvGrpSpPr>
      <p:grpSpPr>
        <a:xfrm>
          <a:off x="0" y="0"/>
          <a:ext cx="0" cy="0"/>
          <a:chOff x="0" y="0"/>
          <a:chExt cx="0" cy="0"/>
        </a:xfrm>
      </p:grpSpPr>
      <p:sp useBgFill="1">
        <p:nvSpPr>
          <p:cNvPr id="1069" name="Rectangle 1068">
            <a:extLst>
              <a:ext uri="{FF2B5EF4-FFF2-40B4-BE49-F238E27FC236}">
                <a16:creationId xmlns:a16="http://schemas.microsoft.com/office/drawing/2014/main" id="{B5A039E0-1292-F0B2-F9C9-6142CF5B1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71" name="Group 1070">
            <a:extLst>
              <a:ext uri="{FF2B5EF4-FFF2-40B4-BE49-F238E27FC236}">
                <a16:creationId xmlns:a16="http://schemas.microsoft.com/office/drawing/2014/main" id="{0F8AEACB-09BD-4991-FEDB-8BA36312F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72" name="Rectangle 1071">
              <a:extLst>
                <a:ext uri="{FF2B5EF4-FFF2-40B4-BE49-F238E27FC236}">
                  <a16:creationId xmlns:a16="http://schemas.microsoft.com/office/drawing/2014/main" id="{5065B317-1C6A-963D-2F23-255C37AAB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73" name="Rectangle 1072">
              <a:extLst>
                <a:ext uri="{FF2B5EF4-FFF2-40B4-BE49-F238E27FC236}">
                  <a16:creationId xmlns:a16="http://schemas.microsoft.com/office/drawing/2014/main" id="{2B51C2FB-4270-1A13-5128-1095A6D37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075" name="Rectangle 1074">
            <a:extLst>
              <a:ext uri="{FF2B5EF4-FFF2-40B4-BE49-F238E27FC236}">
                <a16:creationId xmlns:a16="http://schemas.microsoft.com/office/drawing/2014/main" id="{A5171514-4E91-1732-D9D0-B6140B89A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1ECA6B46-E2CA-DC78-F838-F3B1954841CB}"/>
              </a:ext>
            </a:extLst>
          </p:cNvPr>
          <p:cNvSpPr txBox="1"/>
          <p:nvPr/>
        </p:nvSpPr>
        <p:spPr>
          <a:xfrm>
            <a:off x="512296" y="622953"/>
            <a:ext cx="3351679" cy="524059"/>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SECRET FACTORY</a:t>
            </a:r>
          </a:p>
          <a:p>
            <a:pPr marL="0" marR="0" lvl="0" indent="0" defTabSz="914400" rtl="0" eaLnBrk="1" fontAlgn="auto" latinLnBrk="0" hangingPunct="1">
              <a:lnSpc>
                <a:spcPct val="90000"/>
              </a:lnSpc>
              <a:spcBef>
                <a:spcPct val="0"/>
              </a:spcBef>
              <a:spcAft>
                <a:spcPts val="600"/>
              </a:spcAft>
              <a:buClrTx/>
              <a:buSzTx/>
              <a:buFontTx/>
              <a:buNone/>
              <a:tabLst/>
              <a:defRPr/>
            </a:pPr>
            <a:r>
              <a:rPr lang="en-US" sz="2200" dirty="0">
                <a:solidFill>
                  <a:prstClr val="black"/>
                </a:solidFill>
                <a:latin typeface="Corbel" panose="020B0503020204020204" pitchFamily="34" charset="0"/>
              </a:rPr>
              <a:t>$8,587 Sales</a:t>
            </a:r>
            <a:endParaRPr kumimoji="0" lang="en-US" sz="2200" i="0" u="none" strike="noStrike" kern="1200" cap="none" spc="0" normalizeH="0" baseline="0" noProof="0" dirty="0">
              <a:ln>
                <a:noFill/>
              </a:ln>
              <a:solidFill>
                <a:prstClr val="black"/>
              </a:solidFill>
              <a:effectLst/>
              <a:uLnTx/>
              <a:uFillTx/>
              <a:latin typeface="Corbel" panose="020B0503020204020204" pitchFamily="34" charset="0"/>
            </a:endParaRPr>
          </a:p>
        </p:txBody>
      </p:sp>
      <p:sp>
        <p:nvSpPr>
          <p:cNvPr id="6" name="TextBox 5">
            <a:extLst>
              <a:ext uri="{FF2B5EF4-FFF2-40B4-BE49-F238E27FC236}">
                <a16:creationId xmlns:a16="http://schemas.microsoft.com/office/drawing/2014/main" id="{97A4B8CC-D607-5778-5435-66F791144D9A}"/>
              </a:ext>
            </a:extLst>
          </p:cNvPr>
          <p:cNvSpPr txBox="1"/>
          <p:nvPr/>
        </p:nvSpPr>
        <p:spPr>
          <a:xfrm>
            <a:off x="8192982" y="622953"/>
            <a:ext cx="3999018" cy="524059"/>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3200" dirty="0">
                <a:solidFill>
                  <a:prstClr val="black"/>
                </a:solidFill>
                <a:latin typeface="Corbel" panose="020B0503020204020204" pitchFamily="34" charset="0"/>
              </a:rPr>
              <a:t>THE OTHER FACTORY</a:t>
            </a:r>
          </a:p>
          <a:p>
            <a:pPr marL="0" marR="0" lvl="0" indent="0" defTabSz="914400" rtl="0" eaLnBrk="1" fontAlgn="auto" latinLnBrk="0" hangingPunct="1">
              <a:lnSpc>
                <a:spcPct val="90000"/>
              </a:lnSpc>
              <a:spcBef>
                <a:spcPct val="0"/>
              </a:spcBef>
              <a:spcAft>
                <a:spcPts val="600"/>
              </a:spcAft>
              <a:buClrTx/>
              <a:buSzTx/>
              <a:buFontTx/>
              <a:buNone/>
              <a:tabLst/>
              <a:defRPr/>
            </a:pPr>
            <a:r>
              <a:rPr lang="en-US" sz="2200" dirty="0">
                <a:solidFill>
                  <a:prstClr val="black"/>
                </a:solidFill>
                <a:latin typeface="Corbel" panose="020B0503020204020204" pitchFamily="34" charset="0"/>
              </a:rPr>
              <a:t>$1,282 Sales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2400" i="0" u="none" strike="noStrike" kern="1200" cap="none" spc="0" normalizeH="0" baseline="0" noProof="0" dirty="0">
              <a:ln>
                <a:noFill/>
              </a:ln>
              <a:solidFill>
                <a:prstClr val="black"/>
              </a:solidFill>
              <a:effectLst/>
              <a:uLnTx/>
              <a:uFillTx/>
              <a:latin typeface="Corbel" panose="020B0503020204020204" pitchFamily="34" charset="0"/>
            </a:endParaRPr>
          </a:p>
        </p:txBody>
      </p:sp>
      <p:pic>
        <p:nvPicPr>
          <p:cNvPr id="7" name="Picture 8" descr="Gobstopper">
            <a:extLst>
              <a:ext uri="{FF2B5EF4-FFF2-40B4-BE49-F238E27FC236}">
                <a16:creationId xmlns:a16="http://schemas.microsoft.com/office/drawing/2014/main" id="{C17D84BB-6B69-6FFD-F993-690AA9967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550" r="-3" b="-3"/>
          <a:stretch>
            <a:fillRect/>
          </a:stretch>
        </p:blipFill>
        <p:spPr bwMode="auto">
          <a:xfrm>
            <a:off x="165646" y="2129635"/>
            <a:ext cx="3278309" cy="24119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he gum in Willy wonka and the chocolate factory should've been made irl  and mass produced : r/candy">
            <a:extLst>
              <a:ext uri="{FF2B5EF4-FFF2-40B4-BE49-F238E27FC236}">
                <a16:creationId xmlns:a16="http://schemas.microsoft.com/office/drawing/2014/main" id="{54068ED4-1C6F-75D1-468F-49E00EDAD2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06" b="5394"/>
          <a:stretch>
            <a:fillRect/>
          </a:stretch>
        </p:blipFill>
        <p:spPr bwMode="auto">
          <a:xfrm>
            <a:off x="165646" y="4541621"/>
            <a:ext cx="3278309" cy="22424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illy Wonka Lick Able Wallpaper Refrigerator Magnet | Desertcart INDIA">
            <a:extLst>
              <a:ext uri="{FF2B5EF4-FFF2-40B4-BE49-F238E27FC236}">
                <a16:creationId xmlns:a16="http://schemas.microsoft.com/office/drawing/2014/main" id="{68173E86-5003-8D1F-8AF8-F34E3037AE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75" t="5367" r="5403" b="5106"/>
          <a:stretch>
            <a:fillRect/>
          </a:stretch>
        </p:blipFill>
        <p:spPr bwMode="auto">
          <a:xfrm>
            <a:off x="3498450" y="2062401"/>
            <a:ext cx="3346210" cy="47474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may contain Gisele Bündchen Human Person Food Dessert Caramel Confectionery and Sweets">
            <a:extLst>
              <a:ext uri="{FF2B5EF4-FFF2-40B4-BE49-F238E27FC236}">
                <a16:creationId xmlns:a16="http://schemas.microsoft.com/office/drawing/2014/main" id="{263BEE19-9C3B-5F9E-4503-98984C096E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1" t="567" r="52487" b="-568"/>
          <a:stretch>
            <a:fillRect/>
          </a:stretch>
        </p:blipFill>
        <p:spPr bwMode="auto">
          <a:xfrm>
            <a:off x="8639803" y="2818084"/>
            <a:ext cx="3346210" cy="40399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illy wonka - Candy Warehouse">
            <a:extLst>
              <a:ext uri="{FF2B5EF4-FFF2-40B4-BE49-F238E27FC236}">
                <a16:creationId xmlns:a16="http://schemas.microsoft.com/office/drawing/2014/main" id="{27CD4477-46A8-F264-3B3D-252128A8EB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702" b="7321"/>
          <a:stretch>
            <a:fillRect/>
          </a:stretch>
        </p:blipFill>
        <p:spPr bwMode="auto">
          <a:xfrm>
            <a:off x="8639802" y="2062401"/>
            <a:ext cx="3346210" cy="197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002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542758-DEA7-7743-6DE3-DE762D0E40F8}"/>
            </a:ext>
          </a:extLst>
        </p:cNvPr>
        <p:cNvGrpSpPr/>
        <p:nvPr/>
      </p:nvGrpSpPr>
      <p:grpSpPr>
        <a:xfrm>
          <a:off x="0" y="0"/>
          <a:ext cx="0" cy="0"/>
          <a:chOff x="0" y="0"/>
          <a:chExt cx="0" cy="0"/>
        </a:xfrm>
      </p:grpSpPr>
      <p:sp useBgFill="1">
        <p:nvSpPr>
          <p:cNvPr id="1069" name="Rectangle 1068">
            <a:extLst>
              <a:ext uri="{FF2B5EF4-FFF2-40B4-BE49-F238E27FC236}">
                <a16:creationId xmlns:a16="http://schemas.microsoft.com/office/drawing/2014/main" id="{29BD67F0-F7CE-EE5E-E186-ABB3F5CB5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71" name="Group 1070">
            <a:extLst>
              <a:ext uri="{FF2B5EF4-FFF2-40B4-BE49-F238E27FC236}">
                <a16:creationId xmlns:a16="http://schemas.microsoft.com/office/drawing/2014/main" id="{0F5A096A-2B3A-7889-DBB3-7D3634C0DC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72" name="Rectangle 1071">
              <a:extLst>
                <a:ext uri="{FF2B5EF4-FFF2-40B4-BE49-F238E27FC236}">
                  <a16:creationId xmlns:a16="http://schemas.microsoft.com/office/drawing/2014/main" id="{23ED4C14-F657-9037-4AF0-DF9715CAF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73" name="Rectangle 1072">
              <a:extLst>
                <a:ext uri="{FF2B5EF4-FFF2-40B4-BE49-F238E27FC236}">
                  <a16:creationId xmlns:a16="http://schemas.microsoft.com/office/drawing/2014/main" id="{88C2CC51-30B4-BC42-B2AE-35AB36D65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075" name="Rectangle 1074">
            <a:extLst>
              <a:ext uri="{FF2B5EF4-FFF2-40B4-BE49-F238E27FC236}">
                <a16:creationId xmlns:a16="http://schemas.microsoft.com/office/drawing/2014/main" id="{453A1204-E5FA-836F-A00D-7324BC819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460CE215-67E1-6F5E-CD4F-795ED2459D4B}"/>
              </a:ext>
            </a:extLst>
          </p:cNvPr>
          <p:cNvSpPr txBox="1"/>
          <p:nvPr/>
        </p:nvSpPr>
        <p:spPr>
          <a:xfrm>
            <a:off x="4810467" y="875440"/>
            <a:ext cx="3351679" cy="889192"/>
          </a:xfrm>
          <a:prstGeom prst="rect">
            <a:avLst/>
          </a:prstGeom>
        </p:spPr>
        <p:txBody>
          <a:bodyPr vert="horz" lIns="91440" tIns="45720" rIns="91440" bIns="45720" rtlCol="0" anchor="t">
            <a:normAutofit fontScale="92500" lnSpcReduction="1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50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SUGAR SHACK</a:t>
            </a:r>
          </a:p>
          <a:p>
            <a:pPr marL="0" marR="0" lvl="0" indent="0" algn="l" defTabSz="914400" rtl="0" eaLnBrk="1" fontAlgn="auto" latinLnBrk="0" hangingPunct="1">
              <a:lnSpc>
                <a:spcPct val="90000"/>
              </a:lnSpc>
              <a:spcBef>
                <a:spcPct val="0"/>
              </a:spcBef>
              <a:spcAft>
                <a:spcPts val="600"/>
              </a:spcAft>
              <a:buClrTx/>
              <a:buSzTx/>
              <a:buFontTx/>
              <a:buNone/>
              <a:tabLst/>
              <a:defRPr/>
            </a:pPr>
            <a:r>
              <a:rPr lang="en-US" sz="2400" dirty="0">
                <a:solidFill>
                  <a:prstClr val="black"/>
                </a:solidFill>
                <a:latin typeface="Corbel" panose="020B0503020204020204" pitchFamily="34" charset="0"/>
              </a:rPr>
              <a:t>Sales: $220.98 </a:t>
            </a:r>
            <a:endParaRPr kumimoji="0" lang="en-US" sz="2400" i="0" u="none" strike="noStrike" kern="1200" cap="none" spc="0" normalizeH="0" baseline="0" noProof="0" dirty="0">
              <a:ln>
                <a:noFill/>
              </a:ln>
              <a:solidFill>
                <a:prstClr val="black"/>
              </a:solidFill>
              <a:effectLst/>
              <a:uLnTx/>
              <a:uFillTx/>
              <a:latin typeface="Corbel" panose="020B0503020204020204" pitchFamily="34" charset="0"/>
            </a:endParaRPr>
          </a:p>
        </p:txBody>
      </p:sp>
      <p:pic>
        <p:nvPicPr>
          <p:cNvPr id="3" name="Picture 20" descr="Fun Dip">
            <a:extLst>
              <a:ext uri="{FF2B5EF4-FFF2-40B4-BE49-F238E27FC236}">
                <a16:creationId xmlns:a16="http://schemas.microsoft.com/office/drawing/2014/main" id="{0CAA4851-48B4-BBAD-90E9-73C19AD45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971" r="-3" b="1855"/>
          <a:stretch>
            <a:fillRect/>
          </a:stretch>
        </p:blipFill>
        <p:spPr bwMode="auto">
          <a:xfrm>
            <a:off x="715938" y="1399499"/>
            <a:ext cx="2927073" cy="23759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4" descr="NERDS Candy">
            <a:extLst>
              <a:ext uri="{FF2B5EF4-FFF2-40B4-BE49-F238E27FC236}">
                <a16:creationId xmlns:a16="http://schemas.microsoft.com/office/drawing/2014/main" id="{EF3B371E-74F5-094D-A843-B6520140A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288" r="1" b="2448"/>
          <a:stretch>
            <a:fillRect/>
          </a:stretch>
        </p:blipFill>
        <p:spPr bwMode="auto">
          <a:xfrm>
            <a:off x="715938" y="4694002"/>
            <a:ext cx="2927072" cy="21173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Fizzy Lifting Drinks | Wonkapedia Wiki ...">
            <a:extLst>
              <a:ext uri="{FF2B5EF4-FFF2-40B4-BE49-F238E27FC236}">
                <a16:creationId xmlns:a16="http://schemas.microsoft.com/office/drawing/2014/main" id="{BBA7A3DA-4B83-EDDB-E0B7-5B43DD58A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03" b="7701"/>
          <a:stretch>
            <a:fillRect/>
          </a:stretch>
        </p:blipFill>
        <p:spPr bwMode="auto">
          <a:xfrm>
            <a:off x="4447397" y="2966516"/>
            <a:ext cx="3714968" cy="23772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6" descr="Sweetarts Ropes Twisted Rainbow Punch ...">
            <a:extLst>
              <a:ext uri="{FF2B5EF4-FFF2-40B4-BE49-F238E27FC236}">
                <a16:creationId xmlns:a16="http://schemas.microsoft.com/office/drawing/2014/main" id="{BBD1593E-5257-9287-1066-70BE655E0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3924" r="-3" b="11058"/>
          <a:stretch>
            <a:fillRect/>
          </a:stretch>
        </p:blipFill>
        <p:spPr bwMode="auto">
          <a:xfrm>
            <a:off x="8693931" y="1470392"/>
            <a:ext cx="2927072" cy="21957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Wonka Laffy Taffy - 8 oz Bag">
            <a:extLst>
              <a:ext uri="{FF2B5EF4-FFF2-40B4-BE49-F238E27FC236}">
                <a16:creationId xmlns:a16="http://schemas.microsoft.com/office/drawing/2014/main" id="{D4FA549C-D6DF-BCBA-9870-2E4AE65C1E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5052" r="2" b="12371"/>
          <a:stretch>
            <a:fillRect/>
          </a:stretch>
        </p:blipFill>
        <p:spPr bwMode="auto">
          <a:xfrm>
            <a:off x="8693931" y="4682528"/>
            <a:ext cx="2927071" cy="212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38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E0C198-0085-8B5A-C337-83A1E756ABB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6" name="Rectangle 25">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D37B5-B7EF-0258-FFAA-F125ABC97D46}"/>
              </a:ext>
            </a:extLst>
          </p:cNvPr>
          <p:cNvSpPr>
            <a:spLocks noGrp="1"/>
          </p:cNvSpPr>
          <p:nvPr>
            <p:ph type="title"/>
          </p:nvPr>
        </p:nvSpPr>
        <p:spPr>
          <a:xfrm>
            <a:off x="8895775" y="1123837"/>
            <a:ext cx="2947482" cy="4601183"/>
          </a:xfrm>
        </p:spPr>
        <p:txBody>
          <a:bodyPr vert="horz" lIns="91440" tIns="45720" rIns="91440" bIns="45720" rtlCol="0" anchor="ctr">
            <a:normAutofit/>
          </a:bodyPr>
          <a:lstStyle/>
          <a:p>
            <a:pPr algn="ctr"/>
            <a:r>
              <a:rPr lang="en-US" sz="3600" dirty="0"/>
              <a:t>Job to be Done</a:t>
            </a:r>
          </a:p>
        </p:txBody>
      </p:sp>
      <p:sp>
        <p:nvSpPr>
          <p:cNvPr id="30" name="Rectangle 29">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8" name="Content Placeholder 2">
            <a:extLst>
              <a:ext uri="{FF2B5EF4-FFF2-40B4-BE49-F238E27FC236}">
                <a16:creationId xmlns:a16="http://schemas.microsoft.com/office/drawing/2014/main" id="{13BBD0FE-B78A-B9F8-DCC3-D310AD7FBBE6}"/>
              </a:ext>
            </a:extLst>
          </p:cNvPr>
          <p:cNvGraphicFramePr>
            <a:graphicFrameLocks noGrp="1"/>
          </p:cNvGraphicFramePr>
          <p:nvPr>
            <p:ph idx="1"/>
            <p:extLst>
              <p:ext uri="{D42A27DB-BD31-4B8C-83A1-F6EECF244321}">
                <p14:modId xmlns:p14="http://schemas.microsoft.com/office/powerpoint/2010/main" val="2795601476"/>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099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711D2C-D127-B56A-921A-ADB67635F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4053-4483-801C-B25A-B7661EE7F2E2}"/>
              </a:ext>
            </a:extLst>
          </p:cNvPr>
          <p:cNvSpPr>
            <a:spLocks noGrp="1"/>
          </p:cNvSpPr>
          <p:nvPr>
            <p:ph type="title"/>
          </p:nvPr>
        </p:nvSpPr>
        <p:spPr>
          <a:xfrm>
            <a:off x="252919" y="1123837"/>
            <a:ext cx="2947482" cy="4601183"/>
          </a:xfrm>
        </p:spPr>
        <p:txBody>
          <a:bodyPr>
            <a:normAutofit/>
          </a:bodyPr>
          <a:lstStyle/>
          <a:p>
            <a:r>
              <a:rPr lang="en-US"/>
              <a:t>The Approach: Data-Driven Analysis</a:t>
            </a:r>
          </a:p>
        </p:txBody>
      </p:sp>
      <p:graphicFrame>
        <p:nvGraphicFramePr>
          <p:cNvPr id="4" name="Content Placeholder 3">
            <a:extLst>
              <a:ext uri="{FF2B5EF4-FFF2-40B4-BE49-F238E27FC236}">
                <a16:creationId xmlns:a16="http://schemas.microsoft.com/office/drawing/2014/main" id="{2AF906A8-F280-30F1-96B4-0B950F04926D}"/>
              </a:ext>
            </a:extLst>
          </p:cNvPr>
          <p:cNvGraphicFramePr>
            <a:graphicFrameLocks/>
          </p:cNvGraphicFramePr>
          <p:nvPr>
            <p:extLst>
              <p:ext uri="{D42A27DB-BD31-4B8C-83A1-F6EECF244321}">
                <p14:modId xmlns:p14="http://schemas.microsoft.com/office/powerpoint/2010/main" val="2301364610"/>
              </p:ext>
            </p:extLst>
          </p:nvPr>
        </p:nvGraphicFramePr>
        <p:xfrm>
          <a:off x="4127863" y="989734"/>
          <a:ext cx="7071360" cy="4752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9AD42A6-2A3F-F107-83ED-5F2CF01A55AE}"/>
              </a:ext>
            </a:extLst>
          </p:cNvPr>
          <p:cNvSpPr txBox="1"/>
          <p:nvPr/>
        </p:nvSpPr>
        <p:spPr>
          <a:xfrm>
            <a:off x="3751275" y="6130092"/>
            <a:ext cx="7824536" cy="461665"/>
          </a:xfrm>
          <a:prstGeom prst="rect">
            <a:avLst/>
          </a:prstGeom>
          <a:noFill/>
        </p:spPr>
        <p:txBody>
          <a:bodyPr wrap="square">
            <a:spAutoFit/>
          </a:bodyPr>
          <a:lstStyle/>
          <a:p>
            <a:pPr>
              <a:buNone/>
            </a:pPr>
            <a:r>
              <a:rPr lang="en-SG" sz="800" i="1" dirty="0">
                <a:solidFill>
                  <a:srgbClr val="0A2F40"/>
                </a:solidFill>
                <a:effectLst/>
                <a:latin typeface="Corbel" panose="020B0503020204020204" pitchFamily="34" charset="0"/>
                <a:ea typeface="DengXian" panose="02010600030101010101" pitchFamily="2" charset="-122"/>
                <a:cs typeface="Times New Roman" panose="02020603050405020304" pitchFamily="18" charset="0"/>
              </a:rPr>
              <a:t>Key Assumptions:</a:t>
            </a:r>
            <a:r>
              <a:rPr lang="en-SG" sz="800" dirty="0">
                <a:solidFill>
                  <a:srgbClr val="3B3B3B"/>
                </a:solidFill>
                <a:effectLst/>
                <a:latin typeface="Corbel" panose="020B0503020204020204" pitchFamily="34" charset="0"/>
                <a:ea typeface="Times New Roman" panose="02020603050405020304" pitchFamily="18" charset="0"/>
                <a:cs typeface="Menlo" panose="020B0609030804020204" pitchFamily="49" charset="0"/>
              </a:rPr>
              <a:t> </a:t>
            </a:r>
            <a:endParaRPr lang="en-SG" sz="800" dirty="0">
              <a:effectLst/>
              <a:latin typeface="Times New Roman" panose="02020603050405020304" pitchFamily="18" charset="0"/>
              <a:ea typeface="Times New Roman" panose="02020603050405020304" pitchFamily="18" charset="0"/>
            </a:endParaRPr>
          </a:p>
          <a:p>
            <a:pPr>
              <a:buNone/>
            </a:pPr>
            <a:r>
              <a:rPr lang="en-SG" sz="800" dirty="0">
                <a:solidFill>
                  <a:srgbClr val="3B3B3B"/>
                </a:solidFill>
                <a:effectLst/>
                <a:latin typeface="Corbel" panose="020B0503020204020204" pitchFamily="34" charset="0"/>
                <a:ea typeface="Times New Roman" panose="02020603050405020304" pitchFamily="18" charset="0"/>
                <a:cs typeface="Menlo" panose="020B0609030804020204" pitchFamily="49" charset="0"/>
              </a:rPr>
              <a:t>This analysis assumes that switching costs between factories are negligible or zero and that geographically ‘nearest’ factories have the capacity to handle the increased volume from these rerouted orders. These assumptions should be validated before full implementation. </a:t>
            </a:r>
            <a:endParaRPr lang="en-SG" sz="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2005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5BC34-6654-623F-D498-6D2A48C08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1A89A-E01F-DD0E-6847-6799C3779167}"/>
              </a:ext>
            </a:extLst>
          </p:cNvPr>
          <p:cNvSpPr>
            <a:spLocks noGrp="1"/>
          </p:cNvSpPr>
          <p:nvPr>
            <p:ph type="title"/>
          </p:nvPr>
        </p:nvSpPr>
        <p:spPr/>
        <p:txBody>
          <a:bodyPr/>
          <a:lstStyle/>
          <a:p>
            <a:r>
              <a:rPr lang="en-US" dirty="0"/>
              <a:t>Business Snapshot</a:t>
            </a:r>
          </a:p>
        </p:txBody>
      </p:sp>
      <p:sp>
        <p:nvSpPr>
          <p:cNvPr id="3" name="Content Placeholder 2">
            <a:extLst>
              <a:ext uri="{FF2B5EF4-FFF2-40B4-BE49-F238E27FC236}">
                <a16:creationId xmlns:a16="http://schemas.microsoft.com/office/drawing/2014/main" id="{2E1984AC-ADB2-ACB7-DE91-182D15C51E6F}"/>
              </a:ext>
            </a:extLst>
          </p:cNvPr>
          <p:cNvSpPr>
            <a:spLocks noGrp="1"/>
          </p:cNvSpPr>
          <p:nvPr>
            <p:ph idx="1"/>
          </p:nvPr>
        </p:nvSpPr>
        <p:spPr/>
        <p:txBody>
          <a:bodyPr anchor="t"/>
          <a:lstStyle/>
          <a:p>
            <a:pPr marL="0" indent="0">
              <a:buNone/>
            </a:pPr>
            <a:r>
              <a:rPr lang="en-US" b="1" dirty="0"/>
              <a:t>Overall business is healthy</a:t>
            </a:r>
          </a:p>
          <a:p>
            <a:r>
              <a:rPr lang="en-US" b="1" dirty="0"/>
              <a:t>Total Sales: </a:t>
            </a:r>
            <a:r>
              <a:rPr lang="en-US" dirty="0"/>
              <a:t>$141,784 (89% above target)</a:t>
            </a:r>
          </a:p>
          <a:p>
            <a:r>
              <a:rPr lang="en-US" b="1" dirty="0"/>
              <a:t>Volume Growth Trend </a:t>
            </a:r>
            <a:r>
              <a:rPr lang="en-US" dirty="0"/>
              <a:t>: 32% CAGR (2026-2030)</a:t>
            </a:r>
          </a:p>
          <a:p>
            <a:endParaRPr lang="en-US" dirty="0"/>
          </a:p>
        </p:txBody>
      </p:sp>
      <p:sp>
        <p:nvSpPr>
          <p:cNvPr id="4" name="Text Placeholder 3">
            <a:extLst>
              <a:ext uri="{FF2B5EF4-FFF2-40B4-BE49-F238E27FC236}">
                <a16:creationId xmlns:a16="http://schemas.microsoft.com/office/drawing/2014/main" id="{EB109420-3E77-22AF-4F5D-36F4DE84F0EA}"/>
              </a:ext>
            </a:extLst>
          </p:cNvPr>
          <p:cNvSpPr>
            <a:spLocks noGrp="1"/>
          </p:cNvSpPr>
          <p:nvPr>
            <p:ph type="body" sz="half" idx="2"/>
          </p:nvPr>
        </p:nvSpPr>
        <p:spPr/>
        <p:txBody>
          <a:bodyPr/>
          <a:lstStyle/>
          <a:p>
            <a:r>
              <a:rPr lang="en-US" dirty="0"/>
              <a:t>Sales Performance</a:t>
            </a:r>
          </a:p>
        </p:txBody>
      </p:sp>
      <p:graphicFrame>
        <p:nvGraphicFramePr>
          <p:cNvPr id="5" name="Chart 4">
            <a:extLst>
              <a:ext uri="{FF2B5EF4-FFF2-40B4-BE49-F238E27FC236}">
                <a16:creationId xmlns:a16="http://schemas.microsoft.com/office/drawing/2014/main" id="{02EECAA0-A745-25E7-A157-B14696AD6020}"/>
              </a:ext>
            </a:extLst>
          </p:cNvPr>
          <p:cNvGraphicFramePr/>
          <p:nvPr>
            <p:extLst>
              <p:ext uri="{D42A27DB-BD31-4B8C-83A1-F6EECF244321}">
                <p14:modId xmlns:p14="http://schemas.microsoft.com/office/powerpoint/2010/main" val="2843355049"/>
              </p:ext>
            </p:extLst>
          </p:nvPr>
        </p:nvGraphicFramePr>
        <p:xfrm>
          <a:off x="3736599" y="2238920"/>
          <a:ext cx="7315199" cy="40167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561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9C33D-FD92-3525-EA95-EA3545835A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06DDE-9B3E-F6D8-1591-B47F3826812A}"/>
              </a:ext>
            </a:extLst>
          </p:cNvPr>
          <p:cNvSpPr>
            <a:spLocks noGrp="1"/>
          </p:cNvSpPr>
          <p:nvPr>
            <p:ph type="title"/>
          </p:nvPr>
        </p:nvSpPr>
        <p:spPr/>
        <p:txBody>
          <a:bodyPr/>
          <a:lstStyle/>
          <a:p>
            <a:r>
              <a:rPr lang="en-US" dirty="0"/>
              <a:t>Business Snapshot</a:t>
            </a:r>
          </a:p>
        </p:txBody>
      </p:sp>
      <p:sp>
        <p:nvSpPr>
          <p:cNvPr id="3" name="Content Placeholder 2">
            <a:extLst>
              <a:ext uri="{FF2B5EF4-FFF2-40B4-BE49-F238E27FC236}">
                <a16:creationId xmlns:a16="http://schemas.microsoft.com/office/drawing/2014/main" id="{62E67055-D182-9437-1CB1-DB1B75CF1D15}"/>
              </a:ext>
            </a:extLst>
          </p:cNvPr>
          <p:cNvSpPr>
            <a:spLocks noGrp="1"/>
          </p:cNvSpPr>
          <p:nvPr>
            <p:ph idx="1"/>
          </p:nvPr>
        </p:nvSpPr>
        <p:spPr>
          <a:xfrm>
            <a:off x="3867911" y="868680"/>
            <a:ext cx="7440553" cy="5120640"/>
          </a:xfrm>
        </p:spPr>
        <p:txBody>
          <a:bodyPr anchor="t"/>
          <a:lstStyle/>
          <a:p>
            <a:r>
              <a:rPr lang="en-US" b="1" dirty="0"/>
              <a:t>Chocolate division is the engine, driving 93% of revenue</a:t>
            </a:r>
            <a:endParaRPr lang="en-US" dirty="0"/>
          </a:p>
          <a:p>
            <a:r>
              <a:rPr lang="en-US" dirty="0"/>
              <a:t>‘Chocolate’ and ‘Sugar’ divisions show healthier profit margins; while Other underdelivers on profit despite second highest in sales</a:t>
            </a:r>
          </a:p>
          <a:p>
            <a:endParaRPr lang="en-US" dirty="0"/>
          </a:p>
        </p:txBody>
      </p:sp>
      <p:sp>
        <p:nvSpPr>
          <p:cNvPr id="4" name="Text Placeholder 3">
            <a:extLst>
              <a:ext uri="{FF2B5EF4-FFF2-40B4-BE49-F238E27FC236}">
                <a16:creationId xmlns:a16="http://schemas.microsoft.com/office/drawing/2014/main" id="{877424A4-9E8D-EA99-8CB0-80C4CD3FF7FC}"/>
              </a:ext>
            </a:extLst>
          </p:cNvPr>
          <p:cNvSpPr>
            <a:spLocks noGrp="1"/>
          </p:cNvSpPr>
          <p:nvPr>
            <p:ph type="body" sz="half" idx="2"/>
          </p:nvPr>
        </p:nvSpPr>
        <p:spPr/>
        <p:txBody>
          <a:bodyPr/>
          <a:lstStyle/>
          <a:p>
            <a:r>
              <a:rPr lang="en-US" dirty="0"/>
              <a:t>Division Performance</a:t>
            </a:r>
          </a:p>
        </p:txBody>
      </p:sp>
      <p:graphicFrame>
        <p:nvGraphicFramePr>
          <p:cNvPr id="5" name="Chart 4">
            <a:extLst>
              <a:ext uri="{FF2B5EF4-FFF2-40B4-BE49-F238E27FC236}">
                <a16:creationId xmlns:a16="http://schemas.microsoft.com/office/drawing/2014/main" id="{997D7E5A-DC8E-D722-81DA-1EEA4456B8AE}"/>
              </a:ext>
            </a:extLst>
          </p:cNvPr>
          <p:cNvGraphicFramePr/>
          <p:nvPr>
            <p:extLst>
              <p:ext uri="{D42A27DB-BD31-4B8C-83A1-F6EECF244321}">
                <p14:modId xmlns:p14="http://schemas.microsoft.com/office/powerpoint/2010/main" val="4030273595"/>
              </p:ext>
            </p:extLst>
          </p:nvPr>
        </p:nvGraphicFramePr>
        <p:xfrm>
          <a:off x="3993266" y="2534856"/>
          <a:ext cx="7315199" cy="36034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6161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9455A-DA35-4ADF-6FC6-2A9DA40C7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1581D-FFA9-760F-D8D1-BBECE05B2E06}"/>
              </a:ext>
            </a:extLst>
          </p:cNvPr>
          <p:cNvSpPr>
            <a:spLocks noGrp="1"/>
          </p:cNvSpPr>
          <p:nvPr>
            <p:ph type="title"/>
          </p:nvPr>
        </p:nvSpPr>
        <p:spPr/>
        <p:txBody>
          <a:bodyPr/>
          <a:lstStyle/>
          <a:p>
            <a:r>
              <a:rPr lang="en-US" dirty="0"/>
              <a:t>Business Snapshot</a:t>
            </a:r>
          </a:p>
        </p:txBody>
      </p:sp>
      <p:sp>
        <p:nvSpPr>
          <p:cNvPr id="3" name="Content Placeholder 2">
            <a:extLst>
              <a:ext uri="{FF2B5EF4-FFF2-40B4-BE49-F238E27FC236}">
                <a16:creationId xmlns:a16="http://schemas.microsoft.com/office/drawing/2014/main" id="{483624D1-70E1-4EB1-C4AA-3DBD63AE2720}"/>
              </a:ext>
            </a:extLst>
          </p:cNvPr>
          <p:cNvSpPr>
            <a:spLocks noGrp="1"/>
          </p:cNvSpPr>
          <p:nvPr>
            <p:ph idx="1"/>
          </p:nvPr>
        </p:nvSpPr>
        <p:spPr/>
        <p:txBody>
          <a:bodyPr anchor="t"/>
          <a:lstStyle/>
          <a:p>
            <a:r>
              <a:rPr lang="en-US" dirty="0"/>
              <a:t>The</a:t>
            </a:r>
            <a:r>
              <a:rPr lang="en-US" b="1" dirty="0"/>
              <a:t> Pacific and Atlantic regions </a:t>
            </a:r>
            <a:r>
              <a:rPr lang="en-US" dirty="0"/>
              <a:t>(62% combined) regions are the most valuable markets</a:t>
            </a:r>
          </a:p>
        </p:txBody>
      </p:sp>
      <p:sp>
        <p:nvSpPr>
          <p:cNvPr id="4" name="Text Placeholder 3">
            <a:extLst>
              <a:ext uri="{FF2B5EF4-FFF2-40B4-BE49-F238E27FC236}">
                <a16:creationId xmlns:a16="http://schemas.microsoft.com/office/drawing/2014/main" id="{B3DA1E41-3A11-5D27-C9BC-CA94259F1417}"/>
              </a:ext>
            </a:extLst>
          </p:cNvPr>
          <p:cNvSpPr>
            <a:spLocks noGrp="1"/>
          </p:cNvSpPr>
          <p:nvPr>
            <p:ph type="body" sz="half" idx="2"/>
          </p:nvPr>
        </p:nvSpPr>
        <p:spPr/>
        <p:txBody>
          <a:bodyPr/>
          <a:lstStyle/>
          <a:p>
            <a:r>
              <a:rPr lang="en-US" dirty="0"/>
              <a:t>Regional Performance</a:t>
            </a:r>
          </a:p>
        </p:txBody>
      </p:sp>
      <p:pic>
        <p:nvPicPr>
          <p:cNvPr id="6" name="Picture 5" descr="A graph of different colored squares&#10;&#10;AI-generated content may be incorrect.">
            <a:extLst>
              <a:ext uri="{FF2B5EF4-FFF2-40B4-BE49-F238E27FC236}">
                <a16:creationId xmlns:a16="http://schemas.microsoft.com/office/drawing/2014/main" id="{BFF590F6-6317-B4A7-CB22-818731E8EEBD}"/>
              </a:ext>
            </a:extLst>
          </p:cNvPr>
          <p:cNvPicPr>
            <a:picLocks noChangeAspect="1"/>
          </p:cNvPicPr>
          <p:nvPr/>
        </p:nvPicPr>
        <p:blipFill>
          <a:blip r:embed="rId2"/>
          <a:stretch>
            <a:fillRect/>
          </a:stretch>
        </p:blipFill>
        <p:spPr>
          <a:xfrm>
            <a:off x="3727167" y="2121965"/>
            <a:ext cx="8094580" cy="4336382"/>
          </a:xfrm>
          <a:prstGeom prst="rect">
            <a:avLst/>
          </a:prstGeom>
        </p:spPr>
      </p:pic>
      <p:sp>
        <p:nvSpPr>
          <p:cNvPr id="7" name="TextBox 6">
            <a:extLst>
              <a:ext uri="{FF2B5EF4-FFF2-40B4-BE49-F238E27FC236}">
                <a16:creationId xmlns:a16="http://schemas.microsoft.com/office/drawing/2014/main" id="{9366F8A8-1F82-4483-0C6F-BE05585C0C6C}"/>
              </a:ext>
            </a:extLst>
          </p:cNvPr>
          <p:cNvSpPr txBox="1"/>
          <p:nvPr/>
        </p:nvSpPr>
        <p:spPr>
          <a:xfrm>
            <a:off x="4969764" y="3195543"/>
            <a:ext cx="653796" cy="307777"/>
          </a:xfrm>
          <a:prstGeom prst="rect">
            <a:avLst/>
          </a:prstGeom>
          <a:noFill/>
        </p:spPr>
        <p:txBody>
          <a:bodyPr wrap="square">
            <a:spAutoFit/>
          </a:bodyPr>
          <a:lstStyle/>
          <a:p>
            <a:r>
              <a:rPr lang="en-US" sz="1400" dirty="0"/>
              <a:t>33% </a:t>
            </a:r>
          </a:p>
        </p:txBody>
      </p:sp>
      <p:sp>
        <p:nvSpPr>
          <p:cNvPr id="8" name="TextBox 7">
            <a:extLst>
              <a:ext uri="{FF2B5EF4-FFF2-40B4-BE49-F238E27FC236}">
                <a16:creationId xmlns:a16="http://schemas.microsoft.com/office/drawing/2014/main" id="{25D6CB8A-4ACB-9989-A349-44EC611475DE}"/>
              </a:ext>
            </a:extLst>
          </p:cNvPr>
          <p:cNvSpPr txBox="1"/>
          <p:nvPr/>
        </p:nvSpPr>
        <p:spPr>
          <a:xfrm>
            <a:off x="6493764" y="3494176"/>
            <a:ext cx="653796" cy="307777"/>
          </a:xfrm>
          <a:prstGeom prst="rect">
            <a:avLst/>
          </a:prstGeom>
          <a:noFill/>
        </p:spPr>
        <p:txBody>
          <a:bodyPr wrap="square">
            <a:spAutoFit/>
          </a:bodyPr>
          <a:lstStyle/>
          <a:p>
            <a:r>
              <a:rPr lang="en-US" sz="1400" dirty="0"/>
              <a:t>29% </a:t>
            </a:r>
          </a:p>
        </p:txBody>
      </p:sp>
      <p:sp>
        <p:nvSpPr>
          <p:cNvPr id="9" name="TextBox 8">
            <a:extLst>
              <a:ext uri="{FF2B5EF4-FFF2-40B4-BE49-F238E27FC236}">
                <a16:creationId xmlns:a16="http://schemas.microsoft.com/office/drawing/2014/main" id="{BFC210A1-673C-9B95-B209-9A854E312C5C}"/>
              </a:ext>
            </a:extLst>
          </p:cNvPr>
          <p:cNvSpPr txBox="1"/>
          <p:nvPr/>
        </p:nvSpPr>
        <p:spPr>
          <a:xfrm>
            <a:off x="7917180" y="3982379"/>
            <a:ext cx="653796" cy="307777"/>
          </a:xfrm>
          <a:prstGeom prst="rect">
            <a:avLst/>
          </a:prstGeom>
          <a:noFill/>
        </p:spPr>
        <p:txBody>
          <a:bodyPr wrap="square">
            <a:spAutoFit/>
          </a:bodyPr>
          <a:lstStyle/>
          <a:p>
            <a:r>
              <a:rPr lang="en-US" sz="1400" dirty="0">
                <a:solidFill>
                  <a:schemeClr val="bg1"/>
                </a:solidFill>
              </a:rPr>
              <a:t>23% </a:t>
            </a:r>
          </a:p>
        </p:txBody>
      </p:sp>
      <p:sp>
        <p:nvSpPr>
          <p:cNvPr id="10" name="TextBox 9">
            <a:extLst>
              <a:ext uri="{FF2B5EF4-FFF2-40B4-BE49-F238E27FC236}">
                <a16:creationId xmlns:a16="http://schemas.microsoft.com/office/drawing/2014/main" id="{A3F87D75-73D9-A23A-6DE4-4E2A4A6188A6}"/>
              </a:ext>
            </a:extLst>
          </p:cNvPr>
          <p:cNvSpPr txBox="1"/>
          <p:nvPr/>
        </p:nvSpPr>
        <p:spPr>
          <a:xfrm>
            <a:off x="9386316" y="4501282"/>
            <a:ext cx="653796" cy="307777"/>
          </a:xfrm>
          <a:prstGeom prst="rect">
            <a:avLst/>
          </a:prstGeom>
          <a:noFill/>
        </p:spPr>
        <p:txBody>
          <a:bodyPr wrap="square">
            <a:spAutoFit/>
          </a:bodyPr>
          <a:lstStyle/>
          <a:p>
            <a:r>
              <a:rPr lang="en-US" sz="1400" dirty="0">
                <a:solidFill>
                  <a:schemeClr val="bg1"/>
                </a:solidFill>
              </a:rPr>
              <a:t>16% </a:t>
            </a:r>
          </a:p>
        </p:txBody>
      </p:sp>
    </p:spTree>
    <p:extLst>
      <p:ext uri="{BB962C8B-B14F-4D97-AF65-F5344CB8AC3E}">
        <p14:creationId xmlns:p14="http://schemas.microsoft.com/office/powerpoint/2010/main" val="1174949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B2A8B-F0DD-4330-EAFF-22E229360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572D3-3ABF-AD82-DAEF-137B2B880F3A}"/>
              </a:ext>
            </a:extLst>
          </p:cNvPr>
          <p:cNvSpPr>
            <a:spLocks noGrp="1"/>
          </p:cNvSpPr>
          <p:nvPr>
            <p:ph type="title"/>
          </p:nvPr>
        </p:nvSpPr>
        <p:spPr/>
        <p:txBody>
          <a:bodyPr/>
          <a:lstStyle/>
          <a:p>
            <a:r>
              <a:rPr lang="en-US" dirty="0"/>
              <a:t>Business Snapshot</a:t>
            </a:r>
          </a:p>
        </p:txBody>
      </p:sp>
      <p:sp>
        <p:nvSpPr>
          <p:cNvPr id="3" name="Content Placeholder 2">
            <a:extLst>
              <a:ext uri="{FF2B5EF4-FFF2-40B4-BE49-F238E27FC236}">
                <a16:creationId xmlns:a16="http://schemas.microsoft.com/office/drawing/2014/main" id="{B53DD897-8429-CBD0-4742-5261559E03DD}"/>
              </a:ext>
            </a:extLst>
          </p:cNvPr>
          <p:cNvSpPr>
            <a:spLocks noGrp="1"/>
          </p:cNvSpPr>
          <p:nvPr>
            <p:ph idx="1"/>
          </p:nvPr>
        </p:nvSpPr>
        <p:spPr/>
        <p:txBody>
          <a:bodyPr anchor="t"/>
          <a:lstStyle/>
          <a:p>
            <a:pPr marL="0" indent="0">
              <a:buNone/>
            </a:pPr>
            <a:r>
              <a:rPr lang="en-US" b="1" dirty="0"/>
              <a:t>Lot’s O Nuts is the Top Performer </a:t>
            </a:r>
            <a:r>
              <a:rPr lang="en-US" dirty="0"/>
              <a:t>($76K, 54% of  total sales) followed by Wicked Choccy’s ($55K, 39% of sales)</a:t>
            </a:r>
          </a:p>
          <a:p>
            <a:r>
              <a:rPr lang="en-US" sz="1800" b="1" dirty="0"/>
              <a:t>Efficient Route: </a:t>
            </a:r>
            <a:r>
              <a:rPr lang="en-US" sz="1800" dirty="0"/>
              <a:t>Secret Factory with high profit/mile</a:t>
            </a:r>
          </a:p>
          <a:p>
            <a:r>
              <a:rPr lang="en-US" sz="1800" b="1" dirty="0"/>
              <a:t>Underperforming Factories</a:t>
            </a:r>
            <a:r>
              <a:rPr lang="en-US" sz="1800" dirty="0"/>
              <a:t>: The Other Factory &amp; Sugar Shack</a:t>
            </a:r>
          </a:p>
          <a:p>
            <a:endParaRPr lang="en-US" dirty="0"/>
          </a:p>
        </p:txBody>
      </p:sp>
      <p:sp>
        <p:nvSpPr>
          <p:cNvPr id="4" name="Text Placeholder 3">
            <a:extLst>
              <a:ext uri="{FF2B5EF4-FFF2-40B4-BE49-F238E27FC236}">
                <a16:creationId xmlns:a16="http://schemas.microsoft.com/office/drawing/2014/main" id="{2A3D1E57-B546-6C87-39A2-D3037A28340C}"/>
              </a:ext>
            </a:extLst>
          </p:cNvPr>
          <p:cNvSpPr>
            <a:spLocks noGrp="1"/>
          </p:cNvSpPr>
          <p:nvPr>
            <p:ph type="body" sz="half" idx="2"/>
          </p:nvPr>
        </p:nvSpPr>
        <p:spPr/>
        <p:txBody>
          <a:bodyPr/>
          <a:lstStyle/>
          <a:p>
            <a:r>
              <a:rPr lang="en-US" dirty="0"/>
              <a:t>Factory Performance</a:t>
            </a:r>
          </a:p>
        </p:txBody>
      </p:sp>
      <p:pic>
        <p:nvPicPr>
          <p:cNvPr id="6" name="Picture 5">
            <a:extLst>
              <a:ext uri="{FF2B5EF4-FFF2-40B4-BE49-F238E27FC236}">
                <a16:creationId xmlns:a16="http://schemas.microsoft.com/office/drawing/2014/main" id="{D853BBCE-3EED-19B3-38DF-B83CF948B6BE}"/>
              </a:ext>
            </a:extLst>
          </p:cNvPr>
          <p:cNvPicPr>
            <a:picLocks noChangeAspect="1"/>
          </p:cNvPicPr>
          <p:nvPr/>
        </p:nvPicPr>
        <p:blipFill>
          <a:blip r:embed="rId2"/>
          <a:stretch>
            <a:fillRect/>
          </a:stretch>
        </p:blipFill>
        <p:spPr>
          <a:xfrm>
            <a:off x="4111244" y="2470150"/>
            <a:ext cx="6273800" cy="3746500"/>
          </a:xfrm>
          <a:prstGeom prst="rect">
            <a:avLst/>
          </a:prstGeom>
        </p:spPr>
      </p:pic>
    </p:spTree>
    <p:extLst>
      <p:ext uri="{BB962C8B-B14F-4D97-AF65-F5344CB8AC3E}">
        <p14:creationId xmlns:p14="http://schemas.microsoft.com/office/powerpoint/2010/main" val="3998195934"/>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asis">
  <a:themeElements>
    <a:clrScheme name="Oasis">
      <a:dk1>
        <a:srgbClr val="131313"/>
      </a:dk1>
      <a:lt1>
        <a:sysClr val="window" lastClr="FFFFFF"/>
      </a:lt1>
      <a:dk2>
        <a:srgbClr val="2D2A27"/>
      </a:dk2>
      <a:lt2>
        <a:srgbClr val="F0EBE6"/>
      </a:lt2>
      <a:accent1>
        <a:srgbClr val="9F7667"/>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Oasis Font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 id="{F87D57D1-6595-40EA-BD1E-F0C34D0EF910}" vid="{ECA7DBCD-4BC8-40F2-8EF4-7A6D942FA1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5589</TotalTime>
  <Words>1403</Words>
  <Application>Microsoft Macintosh PowerPoint</Application>
  <PresentationFormat>Widescreen</PresentationFormat>
  <Paragraphs>247</Paragraphs>
  <Slides>35</Slides>
  <Notes>7</Notes>
  <HiddenSlides>0</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35</vt:i4>
      </vt:variant>
    </vt:vector>
  </HeadingPairs>
  <TitlesOfParts>
    <vt:vector size="47" baseType="lpstr">
      <vt:lpstr>Aptos</vt:lpstr>
      <vt:lpstr>Aptos Display</vt:lpstr>
      <vt:lpstr>Arial</vt:lpstr>
      <vt:lpstr>Corbel</vt:lpstr>
      <vt:lpstr>Neue Haas Grotesk Text Pro</vt:lpstr>
      <vt:lpstr>Times New Roman</vt:lpstr>
      <vt:lpstr>Wingdings</vt:lpstr>
      <vt:lpstr>Wingdings 2</vt:lpstr>
      <vt:lpstr>Frame</vt:lpstr>
      <vt:lpstr>1_Office Theme</vt:lpstr>
      <vt:lpstr>Office Theme</vt:lpstr>
      <vt:lpstr>Oasis</vt:lpstr>
      <vt:lpstr>THE CANDY CACHE’S SUPPLY CHAIN OPTIMIZATION STRATEGY </vt:lpstr>
      <vt:lpstr>Agenda</vt:lpstr>
      <vt:lpstr>PowerPoint Presentation</vt:lpstr>
      <vt:lpstr>Job to be Done</vt:lpstr>
      <vt:lpstr>The Approach: Data-Driven Analysis</vt:lpstr>
      <vt:lpstr>Business Snapshot</vt:lpstr>
      <vt:lpstr>Business Snapshot</vt:lpstr>
      <vt:lpstr>Business Snapshot</vt:lpstr>
      <vt:lpstr>Business Snapshot</vt:lpstr>
      <vt:lpstr>Business Snapshot</vt:lpstr>
      <vt:lpstr>Business Snapshot</vt:lpstr>
      <vt:lpstr>Business Snapshot</vt:lpstr>
      <vt:lpstr>Geographic Distribution</vt:lpstr>
      <vt:lpstr>Geographic Distribution</vt:lpstr>
      <vt:lpstr>Geographic Distribution</vt:lpstr>
      <vt:lpstr>Current State Analysis</vt:lpstr>
      <vt:lpstr>Current State Analysis</vt:lpstr>
      <vt:lpstr>The Opportunity</vt:lpstr>
      <vt:lpstr>The Solution</vt:lpstr>
      <vt:lpstr>The Solution</vt:lpstr>
      <vt:lpstr>Actionable Recommendations</vt:lpstr>
      <vt:lpstr>Actionable Recommendations</vt:lpstr>
      <vt:lpstr>Actionable Recommendations</vt:lpstr>
      <vt:lpstr>Actionable Recommendations</vt:lpstr>
      <vt:lpstr>Actionable Recommendations</vt:lpstr>
      <vt:lpstr>Actionable Recommendations</vt:lpstr>
      <vt:lpstr>PowerPoint Presentation</vt:lpstr>
      <vt:lpstr>Total Profit Opportunity</vt:lpstr>
      <vt:lpstr>Ready to Capture the $88K Profit?</vt:lpstr>
      <vt:lpstr>THANK YOU </vt:lpstr>
      <vt:lpstr>Appendices</vt:lpstr>
      <vt:lpstr>FACTORY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dg.summit8@gmail.com</dc:creator>
  <cp:lastModifiedBy>Debbie Go</cp:lastModifiedBy>
  <cp:revision>172</cp:revision>
  <dcterms:created xsi:type="dcterms:W3CDTF">2025-05-15T04:13:37Z</dcterms:created>
  <dcterms:modified xsi:type="dcterms:W3CDTF">2025-09-27T09:17:04Z</dcterms:modified>
</cp:coreProperties>
</file>